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77" r:id="rId2"/>
  </p:sldMasterIdLst>
  <p:notesMasterIdLst>
    <p:notesMasterId r:id="rId15"/>
  </p:notes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a Crawford" initials="L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4" autoAdjust="0"/>
    <p:restoredTop sz="94660"/>
  </p:normalViewPr>
  <p:slideViewPr>
    <p:cSldViewPr>
      <p:cViewPr varScale="1">
        <p:scale>
          <a:sx n="108" d="100"/>
          <a:sy n="108" d="100"/>
        </p:scale>
        <p:origin x="204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494C9-6216-440D-B8FD-49E0DA8B29FA}" type="datetimeFigureOut">
              <a:rPr lang="en-US" smtClean="0"/>
              <a:pPr/>
              <a:t>9/29/2019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3CFC0A-E269-4C7D-A0F3-DC1035E902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27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186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3CFC0A-E269-4C7D-A0F3-DC1035E902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3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5437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3000"/>
            </a:lvl2pPr>
            <a:lvl3pPr>
              <a:defRPr sz="2800"/>
            </a:lvl3pPr>
            <a:lvl4pPr>
              <a:defRPr sz="26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5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07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71863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93624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72156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3649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4828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1935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033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001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5419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7230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0116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591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0410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5253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3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DF4B1-F896-498C-B493-7653D90E7B43}" type="datetimeFigureOut">
              <a:rPr lang="en-US" smtClean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CB1F-3AC4-4493-9CE3-37AF740AC9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52" r:id="rId7"/>
    <p:sldLayoutId id="2147483653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41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34200" y="5664200"/>
            <a:ext cx="2133600" cy="406400"/>
          </a:xfrm>
          <a:prstGeom prst="rect">
            <a:avLst/>
          </a:prstGeom>
        </p:spPr>
        <p:txBody>
          <a:bodyPr/>
          <a:lstStyle/>
          <a:p>
            <a:pPr algn="r"/>
            <a:fld id="{DB5F00CE-2103-435C-A13F-61BE01231EA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152400" y="6324600"/>
            <a:ext cx="1676400" cy="304800"/>
          </a:xfrm>
          <a:prstGeom prst="rect">
            <a:avLst/>
          </a:prstGeom>
          <a:solidFill>
            <a:srgbClr val="634E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483916" y="6260068"/>
            <a:ext cx="15779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>
                <a:solidFill>
                  <a:schemeClr val="bg1"/>
                </a:solidFill>
              </a:rPr>
              <a:t>©2017 Kaplan, Inc.</a:t>
            </a:r>
          </a:p>
        </p:txBody>
      </p:sp>
    </p:spTree>
    <p:extLst>
      <p:ext uri="{BB962C8B-B14F-4D97-AF65-F5344CB8AC3E}">
        <p14:creationId xmlns:p14="http://schemas.microsoft.com/office/powerpoint/2010/main" val="128319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Florida Real Estate Principles, Practices &amp; Law 43rd Edition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17: </a:t>
            </a:r>
            <a:r>
              <a:rPr lang="en-US" altLang="en-US" dirty="0"/>
              <a:t>Real Estate Investments and Business Opportunity Brokerage</a:t>
            </a:r>
          </a:p>
        </p:txBody>
      </p:sp>
    </p:spTree>
    <p:extLst>
      <p:ext uri="{BB962C8B-B14F-4D97-AF65-F5344CB8AC3E}">
        <p14:creationId xmlns:p14="http://schemas.microsoft.com/office/powerpoint/2010/main" val="2400248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Business Accounting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Income statement analysis</a:t>
            </a:r>
          </a:p>
          <a:p>
            <a:pPr lvl="1"/>
            <a:r>
              <a:rPr lang="en-US" dirty="0"/>
              <a:t>Summary of income and expenses</a:t>
            </a:r>
          </a:p>
          <a:p>
            <a:pPr lvl="1"/>
            <a:r>
              <a:rPr lang="en-US" dirty="0"/>
              <a:t>Over a period of time</a:t>
            </a:r>
          </a:p>
          <a:p>
            <a:pPr lvl="1"/>
            <a:r>
              <a:rPr lang="en-US" dirty="0"/>
              <a:t>Profits and losses</a:t>
            </a:r>
          </a:p>
          <a:p>
            <a:r>
              <a:rPr lang="en-US" dirty="0"/>
              <a:t>Balance sheet analysis</a:t>
            </a:r>
          </a:p>
          <a:p>
            <a:pPr lvl="1"/>
            <a:r>
              <a:rPr lang="en-US" dirty="0"/>
              <a:t>Financial position at point in time</a:t>
            </a:r>
          </a:p>
          <a:p>
            <a:pPr lvl="1"/>
            <a:r>
              <a:rPr lang="en-US" dirty="0"/>
              <a:t>Assets, liabilities, capital</a:t>
            </a:r>
          </a:p>
          <a:p>
            <a:r>
              <a:rPr lang="en-US" dirty="0"/>
              <a:t>Cash flow analysis</a:t>
            </a:r>
          </a:p>
          <a:p>
            <a:r>
              <a:rPr lang="en-US" dirty="0"/>
              <a:t>Asset depreciation</a:t>
            </a:r>
          </a:p>
          <a:p>
            <a:r>
              <a:rPr lang="en-US" dirty="0"/>
              <a:t>Taxation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1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Valuation of Businesses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Comparable sales analysis</a:t>
            </a:r>
          </a:p>
          <a:p>
            <a:r>
              <a:rPr lang="en-US" dirty="0"/>
              <a:t>Cost approach</a:t>
            </a:r>
          </a:p>
          <a:p>
            <a:r>
              <a:rPr lang="en-US" dirty="0"/>
              <a:t>Income analysis</a:t>
            </a:r>
          </a:p>
          <a:p>
            <a:r>
              <a:rPr lang="en-US" dirty="0"/>
              <a:t>Liquidation analysis</a:t>
            </a:r>
          </a:p>
          <a:p>
            <a:pPr lvl="1"/>
            <a:r>
              <a:rPr lang="en-US" dirty="0"/>
              <a:t>Used for business going out of business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70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Steps in the Sale of a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List the business for sale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Identify all assets of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Valuation of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Deduct liabilities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Valuation of stock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Legal compliance with laws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Market the business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Find buyer and buyer signs confidentiality agreement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Both parties enter into a contract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Establish a due-diligence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Closing preparation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Schedule closing date with all parties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995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Appreciation</a:t>
            </a:r>
          </a:p>
          <a:p>
            <a:r>
              <a:rPr lang="en-US" dirty="0"/>
              <a:t>Assets</a:t>
            </a:r>
          </a:p>
          <a:p>
            <a:r>
              <a:rPr lang="en-US" dirty="0"/>
              <a:t>Cash flow</a:t>
            </a:r>
          </a:p>
          <a:p>
            <a:r>
              <a:rPr lang="en-US" dirty="0"/>
              <a:t>Leverage</a:t>
            </a:r>
          </a:p>
          <a:p>
            <a:r>
              <a:rPr lang="en-US" dirty="0"/>
              <a:t>Liquidity</a:t>
            </a:r>
          </a:p>
          <a:p>
            <a:r>
              <a:rPr lang="en-US" dirty="0"/>
              <a:t>Basis</a:t>
            </a:r>
          </a:p>
          <a:p>
            <a:r>
              <a:rPr lang="en-US" dirty="0"/>
              <a:t>Capital gain (or loss)</a:t>
            </a:r>
          </a:p>
          <a:p>
            <a:r>
              <a:rPr lang="en-US" dirty="0"/>
              <a:t>Tax shelter</a:t>
            </a:r>
          </a:p>
          <a:p>
            <a:r>
              <a:rPr lang="en-US" dirty="0"/>
              <a:t>REIT</a:t>
            </a:r>
          </a:p>
          <a:p>
            <a:r>
              <a:rPr lang="en-US" dirty="0"/>
              <a:t>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76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Types of Real Estate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Residential</a:t>
            </a:r>
          </a:p>
          <a:p>
            <a:pPr lvl="1"/>
            <a:r>
              <a:rPr lang="en-US" dirty="0"/>
              <a:t>Single-family and multifamily rentals</a:t>
            </a:r>
          </a:p>
          <a:p>
            <a:r>
              <a:rPr lang="en-US" dirty="0"/>
              <a:t>Commercial</a:t>
            </a:r>
          </a:p>
          <a:p>
            <a:pPr lvl="1"/>
            <a:r>
              <a:rPr lang="en-US" dirty="0"/>
              <a:t>Retail and office properties</a:t>
            </a:r>
          </a:p>
          <a:p>
            <a:r>
              <a:rPr lang="en-US" dirty="0"/>
              <a:t>Industrial</a:t>
            </a:r>
          </a:p>
          <a:p>
            <a:pPr lvl="1"/>
            <a:r>
              <a:rPr lang="en-US" dirty="0"/>
              <a:t>Manufacturing and distribution</a:t>
            </a:r>
          </a:p>
          <a:p>
            <a:r>
              <a:rPr lang="en-US" dirty="0"/>
              <a:t>Agricultural</a:t>
            </a:r>
          </a:p>
          <a:p>
            <a:r>
              <a:rPr lang="en-US" dirty="0"/>
              <a:t>Business opportunities</a:t>
            </a:r>
          </a:p>
        </p:txBody>
      </p:sp>
    </p:spTree>
    <p:extLst>
      <p:ext uri="{BB962C8B-B14F-4D97-AF65-F5344CB8AC3E}">
        <p14:creationId xmlns:p14="http://schemas.microsoft.com/office/powerpoint/2010/main" val="2025391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Real Estate Investments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Advantages</a:t>
            </a:r>
          </a:p>
          <a:p>
            <a:pPr lvl="1"/>
            <a:r>
              <a:rPr lang="en-US" altLang="en-US" dirty="0"/>
              <a:t>Rate of return</a:t>
            </a:r>
          </a:p>
          <a:p>
            <a:pPr lvl="1"/>
            <a:r>
              <a:rPr lang="en-US" altLang="en-US" dirty="0"/>
              <a:t>Tax advantages</a:t>
            </a:r>
          </a:p>
          <a:p>
            <a:pPr lvl="1"/>
            <a:r>
              <a:rPr lang="en-US" altLang="en-US" dirty="0"/>
              <a:t>Hedge against inflation</a:t>
            </a:r>
          </a:p>
          <a:p>
            <a:pPr lvl="1"/>
            <a:r>
              <a:rPr lang="en-US" altLang="en-US" dirty="0"/>
              <a:t>Leverage</a:t>
            </a:r>
          </a:p>
          <a:p>
            <a:pPr lvl="1"/>
            <a:r>
              <a:rPr lang="en-US" altLang="en-US" dirty="0"/>
              <a:t>Equity buildup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Illiquidity (real estate has poor liquidity)</a:t>
            </a:r>
          </a:p>
          <a:p>
            <a:pPr lvl="1"/>
            <a:r>
              <a:rPr lang="en-US" dirty="0"/>
              <a:t>Market is local in nature</a:t>
            </a:r>
          </a:p>
          <a:p>
            <a:pPr lvl="1"/>
            <a:r>
              <a:rPr lang="en-US" dirty="0"/>
              <a:t>Need for expert help</a:t>
            </a:r>
          </a:p>
          <a:p>
            <a:pPr lvl="1"/>
            <a:r>
              <a:rPr lang="en-US" dirty="0"/>
              <a:t>Need for active management</a:t>
            </a:r>
          </a:p>
          <a:p>
            <a:pPr lvl="1"/>
            <a:r>
              <a:rPr lang="en-US" dirty="0"/>
              <a:t>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276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Risks Associated with Business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Business risk </a:t>
            </a:r>
          </a:p>
          <a:p>
            <a:pPr lvl="1"/>
            <a:r>
              <a:rPr lang="en-US" dirty="0"/>
              <a:t>Will the income be sufficient to pay the expenses?</a:t>
            </a:r>
          </a:p>
          <a:p>
            <a:r>
              <a:rPr lang="en-US" dirty="0"/>
              <a:t>Financial risk</a:t>
            </a:r>
          </a:p>
          <a:p>
            <a:pPr lvl="1"/>
            <a:r>
              <a:rPr lang="en-US" dirty="0"/>
              <a:t>Risk of defaulting on borrowed money</a:t>
            </a:r>
          </a:p>
          <a:p>
            <a:r>
              <a:rPr lang="en-US" dirty="0"/>
              <a:t>Purchasing-power risk</a:t>
            </a:r>
          </a:p>
          <a:p>
            <a:pPr lvl="1"/>
            <a:r>
              <a:rPr lang="en-US" dirty="0"/>
              <a:t>Inflation risk</a:t>
            </a:r>
          </a:p>
          <a:p>
            <a:r>
              <a:rPr lang="en-US" dirty="0"/>
              <a:t>Interest-rate risk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998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Risks That Affect Return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Liquidity risk</a:t>
            </a:r>
          </a:p>
          <a:p>
            <a:r>
              <a:rPr lang="en-US" dirty="0"/>
              <a:t>Safety risk</a:t>
            </a:r>
          </a:p>
          <a:p>
            <a:pPr lvl="1"/>
            <a:r>
              <a:rPr lang="en-US" dirty="0"/>
              <a:t>Market risk</a:t>
            </a:r>
          </a:p>
          <a:p>
            <a:pPr lvl="1"/>
            <a:r>
              <a:rPr lang="en-US" dirty="0"/>
              <a:t>Risk of default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558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Business Brokerage vs. Real Estate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Similarities</a:t>
            </a:r>
          </a:p>
          <a:p>
            <a:pPr lvl="1"/>
            <a:r>
              <a:rPr lang="en-US" altLang="en-US" dirty="0"/>
              <a:t>Sale of real property or assignment of long-term lease</a:t>
            </a:r>
          </a:p>
          <a:p>
            <a:pPr lvl="1"/>
            <a:r>
              <a:rPr lang="en-US" altLang="en-US" dirty="0"/>
              <a:t>Requires active real estate license</a:t>
            </a:r>
          </a:p>
          <a:p>
            <a:r>
              <a:rPr lang="en-US" dirty="0"/>
              <a:t>Differences</a:t>
            </a:r>
          </a:p>
          <a:p>
            <a:pPr lvl="1"/>
            <a:r>
              <a:rPr lang="en-US" dirty="0"/>
              <a:t>Other assets</a:t>
            </a:r>
          </a:p>
          <a:p>
            <a:pPr lvl="2"/>
            <a:r>
              <a:rPr lang="en-US" dirty="0"/>
              <a:t>Personal property</a:t>
            </a:r>
          </a:p>
          <a:p>
            <a:pPr lvl="2"/>
            <a:r>
              <a:rPr lang="en-US" dirty="0"/>
              <a:t>Goodwill</a:t>
            </a:r>
          </a:p>
          <a:p>
            <a:pPr lvl="1"/>
            <a:r>
              <a:rPr lang="en-US" dirty="0"/>
              <a:t>Going-concern value</a:t>
            </a:r>
          </a:p>
          <a:p>
            <a:pPr lvl="1"/>
            <a:r>
              <a:rPr lang="en-US" dirty="0"/>
              <a:t>Wider geographic market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965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Expertise Required in Business Brokerage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Corporate finance</a:t>
            </a:r>
          </a:p>
          <a:p>
            <a:r>
              <a:rPr lang="en-US" dirty="0"/>
              <a:t>Business accounting</a:t>
            </a:r>
          </a:p>
          <a:p>
            <a:r>
              <a:rPr lang="en-US" dirty="0"/>
              <a:t>Valuation of businesses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55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Corporate Finance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and characteristics of corporate stocks</a:t>
            </a:r>
          </a:p>
          <a:p>
            <a:pPr lvl="1"/>
            <a:r>
              <a:rPr lang="en-US" dirty="0"/>
              <a:t>Preferred and common</a:t>
            </a:r>
          </a:p>
          <a:p>
            <a:r>
              <a:rPr lang="en-US" dirty="0"/>
              <a:t>Securities analysis and valuation</a:t>
            </a:r>
          </a:p>
          <a:p>
            <a:r>
              <a:rPr lang="en-US" dirty="0"/>
              <a:t>Management of working capital</a:t>
            </a:r>
          </a:p>
          <a:p>
            <a:r>
              <a:rPr lang="en-US" dirty="0"/>
              <a:t>Budgeting</a:t>
            </a:r>
          </a:p>
        </p:txBody>
      </p:sp>
    </p:spTree>
    <p:extLst>
      <p:ext uri="{BB962C8B-B14F-4D97-AF65-F5344CB8AC3E}">
        <p14:creationId xmlns:p14="http://schemas.microsoft.com/office/powerpoint/2010/main" val="4487094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ternal Desig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322</Words>
  <Application>Microsoft Office PowerPoint</Application>
  <PresentationFormat>On-screen Show (4:3)</PresentationFormat>
  <Paragraphs>100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1_Office Theme</vt:lpstr>
      <vt:lpstr>1_Internal Designs</vt:lpstr>
      <vt:lpstr>Florida Real Estate Principles, Practices &amp; Law 43rd Edition</vt:lpstr>
      <vt:lpstr>Terminology</vt:lpstr>
      <vt:lpstr>Types of Real Estate Investments</vt:lpstr>
      <vt:lpstr>Real Estate Investments</vt:lpstr>
      <vt:lpstr>Risks Associated with Business Conditions</vt:lpstr>
      <vt:lpstr>Risks That Affect Return</vt:lpstr>
      <vt:lpstr>Business Brokerage vs. Real Estate</vt:lpstr>
      <vt:lpstr>Expertise Required in Business Brokerage</vt:lpstr>
      <vt:lpstr>Corporate Finance</vt:lpstr>
      <vt:lpstr>Business Accounting</vt:lpstr>
      <vt:lpstr>Valuation of Businesses</vt:lpstr>
      <vt:lpstr>Steps in the Sale of a Business</vt:lpstr>
    </vt:vector>
  </TitlesOfParts>
  <Company>Kaplan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Real Estate Principles, Practices &amp; Law 39th Edition</dc:title>
  <dc:creator>HowardsWork</dc:creator>
  <cp:lastModifiedBy>Linda Crawford</cp:lastModifiedBy>
  <cp:revision>25</cp:revision>
  <dcterms:created xsi:type="dcterms:W3CDTF">2014-05-01T13:25:59Z</dcterms:created>
  <dcterms:modified xsi:type="dcterms:W3CDTF">2019-09-29T18:11:49Z</dcterms:modified>
</cp:coreProperties>
</file>