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77" r:id="rId2"/>
  </p:sldMasterIdLst>
  <p:notesMasterIdLst>
    <p:notesMasterId r:id="rId39"/>
  </p:notesMasterIdLst>
  <p:sldIdLst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95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1" r:id="rId34"/>
    <p:sldId id="294" r:id="rId35"/>
    <p:sldId id="292" r:id="rId36"/>
    <p:sldId id="293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Crawford" initials="L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 autoAdjust="0"/>
    <p:restoredTop sz="94660"/>
  </p:normalViewPr>
  <p:slideViewPr>
    <p:cSldViewPr>
      <p:cViewPr varScale="1">
        <p:scale>
          <a:sx n="108" d="100"/>
          <a:sy n="108" d="100"/>
        </p:scale>
        <p:origin x="20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494C9-6216-440D-B8FD-49E0DA8B29FA}" type="datetimeFigureOut">
              <a:rPr lang="en-US" smtClean="0"/>
              <a:pPr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CFC0A-E269-4C7D-A0F3-DC1035E902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2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CFC0A-E269-4C7D-A0F3-DC1035E902C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86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CFC0A-E269-4C7D-A0F3-DC1035E902C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13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60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745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3221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2317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58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8518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573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6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716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366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966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656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2303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30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4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105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DF4B1-F896-498C-B493-7653D90E7B43}" type="datetimeFigureOut">
              <a:rPr lang="en-US" smtClean="0"/>
              <a:pPr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3CB1F-3AC4-4493-9CE3-37AF740AC9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2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5664200"/>
            <a:ext cx="2133600" cy="406400"/>
          </a:xfrm>
          <a:prstGeom prst="rect">
            <a:avLst/>
          </a:prstGeom>
        </p:spPr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52400" y="6324600"/>
            <a:ext cx="1676400" cy="304800"/>
          </a:xfrm>
          <a:prstGeom prst="rect">
            <a:avLst/>
          </a:prstGeom>
          <a:solidFill>
            <a:srgbClr val="634E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83916" y="6260068"/>
            <a:ext cx="15779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solidFill>
                  <a:schemeClr val="bg1"/>
                </a:solidFill>
              </a:rPr>
              <a:t>©2017 Kaplan, Inc.</a:t>
            </a:r>
          </a:p>
        </p:txBody>
      </p:sp>
    </p:spTree>
    <p:extLst>
      <p:ext uri="{BB962C8B-B14F-4D97-AF65-F5344CB8AC3E}">
        <p14:creationId xmlns:p14="http://schemas.microsoft.com/office/powerpoint/2010/main" val="124336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Florida Real Estate Principles, Practices &amp; Law 43rd Edition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Unit 8: </a:t>
            </a:r>
            <a:r>
              <a:rPr lang="en-US" altLang="en-US" dirty="0"/>
              <a:t>Property Rights: Estates and Tenancies, Condominiums, Cooperatives, and Time-Sharing</a:t>
            </a:r>
          </a:p>
        </p:txBody>
      </p:sp>
    </p:spTree>
    <p:extLst>
      <p:ext uri="{BB962C8B-B14F-4D97-AF65-F5344CB8AC3E}">
        <p14:creationId xmlns:p14="http://schemas.microsoft.com/office/powerpoint/2010/main" val="2400248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Estates and Tenancies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degree, quantity, nature, and extent of the interest (ownership rights)</a:t>
            </a:r>
          </a:p>
          <a:p>
            <a:r>
              <a:rPr lang="en-US" dirty="0"/>
              <a:t>Two general groups</a:t>
            </a:r>
          </a:p>
          <a:p>
            <a:pPr lvl="1"/>
            <a:r>
              <a:rPr lang="en-US" dirty="0"/>
              <a:t>Freehold – indefinite length (unknown) duration</a:t>
            </a:r>
          </a:p>
          <a:p>
            <a:pPr lvl="1"/>
            <a:r>
              <a:rPr lang="en-US" dirty="0"/>
              <a:t>Leasehold – (</a:t>
            </a:r>
            <a:r>
              <a:rPr lang="en-US" dirty="0" err="1"/>
              <a:t>nonfreehold</a:t>
            </a:r>
            <a:r>
              <a:rPr lang="en-US" dirty="0"/>
              <a:t>) fixed (known) duration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551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Ownership interest for an indefinite period (unknown duration)</a:t>
            </a:r>
          </a:p>
          <a:p>
            <a:r>
              <a:rPr lang="en-US" dirty="0"/>
              <a:t>Two types</a:t>
            </a:r>
          </a:p>
          <a:p>
            <a:pPr lvl="1"/>
            <a:r>
              <a:rPr lang="en-US" dirty="0"/>
              <a:t>Fee Simple – inherited (largest bundle of legal rights)</a:t>
            </a:r>
          </a:p>
          <a:p>
            <a:pPr lvl="1"/>
            <a:r>
              <a:rPr lang="en-US" dirty="0"/>
              <a:t>Life Estate – measured by a person’s life span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0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Freehold Estate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Fee simple </a:t>
            </a:r>
          </a:p>
          <a:p>
            <a:pPr lvl="1"/>
            <a:r>
              <a:rPr lang="en-US" dirty="0"/>
              <a:t>Most comprehensive</a:t>
            </a:r>
          </a:p>
          <a:p>
            <a:pPr lvl="1"/>
            <a:r>
              <a:rPr lang="en-US" dirty="0"/>
              <a:t>Absolute and complete ownership</a:t>
            </a:r>
          </a:p>
          <a:p>
            <a:pPr lvl="1"/>
            <a:r>
              <a:rPr lang="en-US" dirty="0"/>
              <a:t>Can be inherited </a:t>
            </a:r>
          </a:p>
          <a:p>
            <a:pPr lvl="1"/>
            <a:r>
              <a:rPr lang="en-US" dirty="0"/>
              <a:t>Also,  fee or fee simple absolute</a:t>
            </a:r>
          </a:p>
          <a:p>
            <a:pPr lvl="1"/>
            <a:r>
              <a:rPr lang="en-US" dirty="0"/>
              <a:t>Power to use, dispose, descend to heirs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16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Freehold Estate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 Estate - own property for the period of a lifetime (the owner’s or other designated person)</a:t>
            </a:r>
          </a:p>
          <a:p>
            <a:pPr lvl="1"/>
            <a:r>
              <a:rPr lang="en-US" dirty="0"/>
              <a:t>Conventional life estate created by agreement of the parties; grantor transfers life estate to another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396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Freehold Estate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 Estate: possible persons who hold title once life estate is over</a:t>
            </a:r>
          </a:p>
          <a:p>
            <a:pPr lvl="1"/>
            <a:r>
              <a:rPr lang="en-US" dirty="0"/>
              <a:t>Estate in reversion  </a:t>
            </a:r>
          </a:p>
          <a:p>
            <a:pPr lvl="2"/>
            <a:r>
              <a:rPr lang="en-US" dirty="0"/>
              <a:t>Property reverts to the original grantor</a:t>
            </a:r>
          </a:p>
          <a:p>
            <a:pPr lvl="1"/>
            <a:r>
              <a:rPr lang="en-US" dirty="0"/>
              <a:t>Remainder estate  </a:t>
            </a:r>
          </a:p>
          <a:p>
            <a:pPr lvl="2"/>
            <a:r>
              <a:rPr lang="en-US" dirty="0"/>
              <a:t>Property goes to </a:t>
            </a:r>
            <a:r>
              <a:rPr lang="en-US" dirty="0" err="1"/>
              <a:t>remainderman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993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Life Estate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Created by Florida law</a:t>
            </a:r>
          </a:p>
          <a:p>
            <a:r>
              <a:rPr lang="en-US" dirty="0"/>
              <a:t>If a homestead is owned by one person and they die, their surviving spouse gets a legal life estate</a:t>
            </a:r>
          </a:p>
        </p:txBody>
      </p:sp>
    </p:spTree>
    <p:extLst>
      <p:ext uri="{BB962C8B-B14F-4D97-AF65-F5344CB8AC3E}">
        <p14:creationId xmlns:p14="http://schemas.microsoft.com/office/powerpoint/2010/main" val="2235789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Right to homestead permanent (principal) residence </a:t>
            </a:r>
          </a:p>
          <a:p>
            <a:r>
              <a:rPr lang="en-US" dirty="0"/>
              <a:t>Protections and benefits</a:t>
            </a:r>
          </a:p>
          <a:p>
            <a:pPr lvl="1"/>
            <a:r>
              <a:rPr lang="en-US" dirty="0"/>
              <a:t>Protection of the family (legal life estate)</a:t>
            </a:r>
          </a:p>
          <a:p>
            <a:pPr lvl="1"/>
            <a:r>
              <a:rPr lang="en-US" dirty="0"/>
              <a:t>Protection of homestead from forced sale</a:t>
            </a:r>
          </a:p>
          <a:p>
            <a:pPr lvl="1"/>
            <a:r>
              <a:rPr lang="en-US" dirty="0"/>
              <a:t>Tax exemption of up to $50,000</a:t>
            </a:r>
          </a:p>
          <a:p>
            <a:pPr lvl="1"/>
            <a:r>
              <a:rPr lang="en-US" dirty="0"/>
              <a:t>Size restriction of protected homestead is 160 acres outside city or .5 acre within city</a:t>
            </a:r>
          </a:p>
          <a:p>
            <a:pPr lvl="1"/>
            <a:r>
              <a:rPr lang="en-US" dirty="0"/>
              <a:t>Personal property protection ($1,000 value)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54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Nonfreehold</a:t>
            </a:r>
            <a:r>
              <a:rPr lang="en-US" altLang="en-US" dirty="0"/>
              <a:t> or Leasehold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Measured in calendar time (known duration)</a:t>
            </a:r>
          </a:p>
          <a:p>
            <a:r>
              <a:rPr lang="en-US" dirty="0"/>
              <a:t>Not freehold because it does not exist for an indefinite period</a:t>
            </a:r>
          </a:p>
          <a:p>
            <a:r>
              <a:rPr lang="en-US" dirty="0" err="1"/>
              <a:t>Nonfreehold</a:t>
            </a:r>
            <a:r>
              <a:rPr lang="en-US" dirty="0"/>
              <a:t> or less-than-freehold</a:t>
            </a:r>
          </a:p>
          <a:p>
            <a:r>
              <a:rPr lang="en-US" dirty="0"/>
              <a:t>Not an ownership interest</a:t>
            </a:r>
          </a:p>
          <a:p>
            <a:pPr lvl="1"/>
            <a:r>
              <a:rPr lang="en-US" dirty="0"/>
              <a:t>Transfer right of enjoyment (use and possession) for a period of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60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Estate for years (tenancy for years)</a:t>
            </a:r>
          </a:p>
          <a:p>
            <a:pPr lvl="1"/>
            <a:r>
              <a:rPr lang="en-US" dirty="0"/>
              <a:t>Specific starting and ending date (designated period)</a:t>
            </a:r>
          </a:p>
          <a:p>
            <a:pPr lvl="1"/>
            <a:r>
              <a:rPr lang="en-US" dirty="0"/>
              <a:t>Created by written lease agreement</a:t>
            </a:r>
          </a:p>
          <a:p>
            <a:pPr lvl="1"/>
            <a:r>
              <a:rPr lang="en-US" dirty="0"/>
              <a:t>Establishes tenant interest in property but does not convey legal 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732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Tenancy at will</a:t>
            </a:r>
          </a:p>
          <a:p>
            <a:pPr lvl="1"/>
            <a:r>
              <a:rPr lang="en-US" dirty="0"/>
              <a:t>Lease agreement with a beginning date but no fixed termination date</a:t>
            </a:r>
          </a:p>
          <a:p>
            <a:pPr lvl="1"/>
            <a:r>
              <a:rPr lang="en-US" dirty="0"/>
              <a:t>Tenancy without specific term</a:t>
            </a:r>
          </a:p>
          <a:p>
            <a:pPr lvl="1"/>
            <a:r>
              <a:rPr lang="en-US" dirty="0"/>
              <a:t>Notice to terminate set in statute</a:t>
            </a:r>
          </a:p>
          <a:p>
            <a:pPr lvl="2"/>
            <a:r>
              <a:rPr lang="en-US" dirty="0"/>
              <a:t>Week to week: 7 days notice</a:t>
            </a:r>
          </a:p>
          <a:p>
            <a:pPr lvl="2"/>
            <a:r>
              <a:rPr lang="en-US" dirty="0"/>
              <a:t>Month to month: 15 days notice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67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Land, Real Estate, and Real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Land</a:t>
            </a:r>
          </a:p>
          <a:p>
            <a:pPr lvl="1"/>
            <a:r>
              <a:rPr lang="en-US" dirty="0"/>
              <a:t>Surface and everything attached to it by nature (earth’s center to infinity)</a:t>
            </a:r>
          </a:p>
          <a:p>
            <a:r>
              <a:rPr lang="en-US" dirty="0"/>
              <a:t>Real estate</a:t>
            </a:r>
          </a:p>
          <a:p>
            <a:pPr lvl="1"/>
            <a:r>
              <a:rPr lang="en-US" dirty="0"/>
              <a:t>Land and human-made improvements</a:t>
            </a:r>
          </a:p>
          <a:p>
            <a:r>
              <a:rPr lang="en-US" dirty="0"/>
              <a:t>Real property</a:t>
            </a:r>
          </a:p>
          <a:p>
            <a:pPr lvl="1"/>
            <a:r>
              <a:rPr lang="en-US" dirty="0"/>
              <a:t>Real estate plus the legal bundle of rights</a:t>
            </a:r>
          </a:p>
        </p:txBody>
      </p:sp>
    </p:spTree>
    <p:extLst>
      <p:ext uri="{BB962C8B-B14F-4D97-AF65-F5344CB8AC3E}">
        <p14:creationId xmlns:p14="http://schemas.microsoft.com/office/powerpoint/2010/main" val="3773765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Tenancy at sufferance </a:t>
            </a:r>
          </a:p>
          <a:p>
            <a:pPr lvl="1"/>
            <a:r>
              <a:rPr lang="en-US" dirty="0"/>
              <a:t>Tenant stays in possession of property beyond ending date and without landlord’s consent</a:t>
            </a:r>
          </a:p>
          <a:p>
            <a:pPr lvl="1"/>
            <a:r>
              <a:rPr lang="en-US" dirty="0"/>
              <a:t>Tenant holds over</a:t>
            </a:r>
          </a:p>
          <a:p>
            <a:pPr lvl="2"/>
            <a:r>
              <a:rPr lang="en-US" dirty="0"/>
              <a:t>If with written consent of landlord, then it becomes a tenancy at will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96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Sole vs. Concurrent 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 Severalty</a:t>
            </a:r>
          </a:p>
          <a:p>
            <a:pPr lvl="1"/>
            <a:r>
              <a:rPr lang="en-US" dirty="0"/>
              <a:t>Property is held by one person</a:t>
            </a:r>
          </a:p>
          <a:p>
            <a:pPr lvl="1"/>
            <a:r>
              <a:rPr lang="en-US" dirty="0"/>
              <a:t>Sole ownership</a:t>
            </a:r>
          </a:p>
          <a:p>
            <a:pPr lvl="1"/>
            <a:r>
              <a:rPr lang="en-US" dirty="0"/>
              <a:t>“Severed” ownership</a:t>
            </a:r>
          </a:p>
          <a:p>
            <a:r>
              <a:rPr lang="en-US" dirty="0"/>
              <a:t>“Separate” property: owned by one spouse</a:t>
            </a:r>
          </a:p>
          <a:p>
            <a:pPr lvl="1"/>
            <a:r>
              <a:rPr lang="en-US" dirty="0"/>
              <a:t>Equitable distribution of marital assets upon divorce</a:t>
            </a:r>
          </a:p>
          <a:p>
            <a:r>
              <a:rPr lang="en-US" altLang="en-US" dirty="0"/>
              <a:t>Concurrent Ownership</a:t>
            </a:r>
          </a:p>
          <a:p>
            <a:pPr lvl="1"/>
            <a:r>
              <a:rPr lang="en-US" altLang="en-US" dirty="0"/>
              <a:t>Concurrent ownership Two or more persons own property at the same time</a:t>
            </a:r>
          </a:p>
          <a:p>
            <a:pPr lvl="1"/>
            <a:r>
              <a:rPr lang="en-US" altLang="en-US" dirty="0"/>
              <a:t>Three types</a:t>
            </a:r>
          </a:p>
          <a:p>
            <a:pPr lvl="2"/>
            <a:r>
              <a:rPr lang="en-US" altLang="en-US" dirty="0"/>
              <a:t>Tenancy in common</a:t>
            </a:r>
          </a:p>
          <a:p>
            <a:pPr lvl="2"/>
            <a:r>
              <a:rPr lang="en-US" altLang="en-US" dirty="0"/>
              <a:t>Joint tenancy</a:t>
            </a:r>
          </a:p>
          <a:p>
            <a:pPr lvl="2"/>
            <a:r>
              <a:rPr lang="en-US" altLang="en-US" dirty="0"/>
              <a:t>Tenancy by the entireties</a:t>
            </a:r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29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Tenancy in Common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or more people</a:t>
            </a:r>
          </a:p>
          <a:p>
            <a:r>
              <a:rPr lang="en-US" dirty="0"/>
              <a:t>Acquire title at same or different times</a:t>
            </a:r>
          </a:p>
          <a:p>
            <a:r>
              <a:rPr lang="en-US" dirty="0"/>
              <a:t>Undivided interest (interest in whole property)</a:t>
            </a:r>
          </a:p>
          <a:p>
            <a:r>
              <a:rPr lang="en-US" dirty="0"/>
              <a:t>Equal or unequal shares of ownership</a:t>
            </a:r>
          </a:p>
          <a:p>
            <a:r>
              <a:rPr lang="en-US" dirty="0"/>
              <a:t>Heirs inherit (no right of survivorship)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478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Joint Tenancy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Right of survivorship—share of a co-owner who has died goes to surviving co-owner(s), not to heirs</a:t>
            </a:r>
          </a:p>
          <a:p>
            <a:r>
              <a:rPr lang="en-US" dirty="0"/>
              <a:t>Four unities</a:t>
            </a:r>
          </a:p>
          <a:p>
            <a:pPr lvl="1"/>
            <a:r>
              <a:rPr lang="en-US" b="1" dirty="0"/>
              <a:t>P</a:t>
            </a:r>
            <a:r>
              <a:rPr lang="en-US" dirty="0"/>
              <a:t>ossession—undivided</a:t>
            </a:r>
          </a:p>
          <a:p>
            <a:pPr lvl="1"/>
            <a:r>
              <a:rPr lang="en-US" b="1" dirty="0"/>
              <a:t>I</a:t>
            </a:r>
            <a:r>
              <a:rPr lang="en-US" dirty="0"/>
              <a:t>nterest—equal ownership interest</a:t>
            </a:r>
          </a:p>
          <a:p>
            <a:pPr lvl="1"/>
            <a:r>
              <a:rPr lang="en-US" b="1" dirty="0"/>
              <a:t>T</a:t>
            </a:r>
            <a:r>
              <a:rPr lang="en-US" dirty="0"/>
              <a:t>itle—acquire title on same deed</a:t>
            </a:r>
          </a:p>
          <a:p>
            <a:pPr lvl="1"/>
            <a:r>
              <a:rPr lang="en-US" b="1" dirty="0"/>
              <a:t>T</a:t>
            </a:r>
            <a:r>
              <a:rPr lang="en-US" dirty="0"/>
              <a:t>ime—acquire interests at same time</a:t>
            </a:r>
          </a:p>
          <a:p>
            <a:r>
              <a:rPr lang="en-US" dirty="0"/>
              <a:t>Specific wording in the deed must provide for survivorship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79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Tenancy by the Entireties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Married couple only</a:t>
            </a:r>
          </a:p>
          <a:p>
            <a:pPr lvl="1"/>
            <a:r>
              <a:rPr lang="en-US" dirty="0"/>
              <a:t>Must be married to each other when they take title</a:t>
            </a:r>
          </a:p>
          <a:p>
            <a:r>
              <a:rPr lang="en-US" dirty="0"/>
              <a:t>Four unities of a joint tenancy must exist</a:t>
            </a:r>
          </a:p>
          <a:p>
            <a:r>
              <a:rPr lang="en-US" dirty="0"/>
              <a:t>Actions affecting property require consent of both spouses</a:t>
            </a:r>
          </a:p>
          <a:p>
            <a:r>
              <a:rPr lang="en-US" dirty="0"/>
              <a:t>When one spouse dies, ownership interest transfers to surviving spouse by right of survivorship</a:t>
            </a:r>
          </a:p>
          <a:p>
            <a:pPr lvl="1"/>
            <a:r>
              <a:rPr lang="en-US" dirty="0"/>
              <a:t>In event of divorce: tenancy by entireties becomes tenancy in common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505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Cooperatives (F.S. 719)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Multi-family building owned by corporation</a:t>
            </a:r>
          </a:p>
          <a:p>
            <a:r>
              <a:rPr lang="en-US" dirty="0"/>
              <a:t>Unit owners purchase shares of stock</a:t>
            </a:r>
          </a:p>
          <a:p>
            <a:r>
              <a:rPr lang="en-US" dirty="0"/>
              <a:t>Stock ownership entitles purchaser to a proprietary lease and right to occupy</a:t>
            </a:r>
          </a:p>
          <a:p>
            <a:r>
              <a:rPr lang="en-US" dirty="0"/>
              <a:t>Property taxes assessed on each unit</a:t>
            </a:r>
          </a:p>
          <a:p>
            <a:pPr lvl="1"/>
            <a:r>
              <a:rPr lang="en-US" dirty="0"/>
              <a:t>Owners can deduct real estate taxes and mortgage interest</a:t>
            </a:r>
          </a:p>
          <a:p>
            <a:pPr lvl="1"/>
            <a:r>
              <a:rPr lang="en-US" dirty="0"/>
              <a:t>Shareholders pay a pro rata share of property taxes and the corporation pays the tax bill</a:t>
            </a:r>
          </a:p>
        </p:txBody>
      </p:sp>
    </p:spTree>
    <p:extLst>
      <p:ext uri="{BB962C8B-B14F-4D97-AF65-F5344CB8AC3E}">
        <p14:creationId xmlns:p14="http://schemas.microsoft.com/office/powerpoint/2010/main" val="19228409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Cooperative Disclosures and Cancellation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Disclosure in contract with developer</a:t>
            </a:r>
          </a:p>
          <a:p>
            <a:pPr lvl="1"/>
            <a:r>
              <a:rPr lang="en-US" dirty="0"/>
              <a:t>Buyer has right to cancel within 15 calendar days of signing contract and receipt of cooperative documents</a:t>
            </a:r>
          </a:p>
          <a:p>
            <a:r>
              <a:rPr lang="en-US" dirty="0"/>
              <a:t>Disclosure in resale contract, either</a:t>
            </a:r>
          </a:p>
          <a:p>
            <a:pPr lvl="1"/>
            <a:r>
              <a:rPr lang="en-US" dirty="0"/>
              <a:t>Buyer has received documents at least 3 business days before signing, or</a:t>
            </a:r>
          </a:p>
          <a:p>
            <a:pPr lvl="1"/>
            <a:r>
              <a:rPr lang="en-US" dirty="0"/>
              <a:t>Buyer has right to cancel within 3 business days of signing contract and receipt of cooperative documents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42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Condominiums (F.S. 718)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 of condo units and common elements</a:t>
            </a:r>
          </a:p>
          <a:p>
            <a:pPr lvl="1"/>
            <a:r>
              <a:rPr lang="en-US" dirty="0"/>
              <a:t>Own condo unit in fee simple plus an undivided fractional share of common elements</a:t>
            </a:r>
          </a:p>
          <a:p>
            <a:pPr lvl="1"/>
            <a:r>
              <a:rPr lang="en-US" dirty="0"/>
              <a:t>Deed conveys ownership</a:t>
            </a:r>
          </a:p>
          <a:p>
            <a:pPr lvl="1"/>
            <a:r>
              <a:rPr lang="en-US" dirty="0"/>
              <a:t>Common elements legally attached to each unit and transfer with unit</a:t>
            </a:r>
          </a:p>
          <a:p>
            <a:pPr lvl="1"/>
            <a:r>
              <a:rPr lang="en-US" dirty="0"/>
              <a:t>Property taxes levied on individual units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86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Condominium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following documents must be given to buyer of residential condo units sold by developer and resales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Declaration of condominium</a:t>
            </a:r>
          </a:p>
          <a:p>
            <a:pPr lvl="2"/>
            <a:r>
              <a:rPr lang="en-US" dirty="0"/>
              <a:t>Condo is created by recording declaration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Articles of incorporation for condo association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Bylaws </a:t>
            </a:r>
          </a:p>
          <a:p>
            <a:pPr lvl="2"/>
            <a:r>
              <a:rPr lang="en-US" dirty="0"/>
              <a:t>Operational requirements, rules and regulations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FAQ sheet</a:t>
            </a:r>
          </a:p>
          <a:p>
            <a:pPr lvl="2"/>
            <a:r>
              <a:rPr lang="en-US" dirty="0"/>
              <a:t>Information regarding leasing units, assessments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05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Condo Units Sold by Developer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In addition to four documents, provide buyer</a:t>
            </a:r>
          </a:p>
          <a:p>
            <a:pPr lvl="2"/>
            <a:r>
              <a:rPr lang="en-US" dirty="0"/>
              <a:t>Prospectus (if more than 20 units)</a:t>
            </a:r>
          </a:p>
          <a:p>
            <a:pPr lvl="2"/>
            <a:r>
              <a:rPr lang="en-US" dirty="0"/>
              <a:t>Estimated operating budget </a:t>
            </a:r>
          </a:p>
          <a:p>
            <a:pPr lvl="1"/>
            <a:r>
              <a:rPr lang="en-US" dirty="0"/>
              <a:t>Purchaser has 15 calendar days to cancel contract</a:t>
            </a:r>
          </a:p>
          <a:p>
            <a:pPr lvl="2"/>
            <a:r>
              <a:rPr lang="en-US" dirty="0"/>
              <a:t>After signing contract </a:t>
            </a:r>
          </a:p>
          <a:p>
            <a:pPr lvl="2"/>
            <a:r>
              <a:rPr lang="en-US" dirty="0"/>
              <a:t>Clock does not begin until buyer also receives required condo docs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5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Definition of Real Property, F.S. 475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 property or real estate means any interest or estate in land and any interest in business enterprises or business opportunities</a:t>
            </a:r>
          </a:p>
          <a:p>
            <a:r>
              <a:rPr lang="en-US" dirty="0"/>
              <a:t>Includes mineral rights</a:t>
            </a:r>
          </a:p>
          <a:p>
            <a:r>
              <a:rPr lang="en-US" dirty="0"/>
              <a:t>Does not include </a:t>
            </a:r>
          </a:p>
          <a:p>
            <a:pPr lvl="1"/>
            <a:r>
              <a:rPr lang="en-US" dirty="0"/>
              <a:t>Cemetery lots </a:t>
            </a:r>
          </a:p>
          <a:p>
            <a:pPr lvl="1"/>
            <a:r>
              <a:rPr lang="en-US" dirty="0"/>
              <a:t>Renting of a mobile home lot or recreational vehicle lot in a mobile home park or travel park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94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Resale Condo Units Sold by Owner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Disclosures for residential resales</a:t>
            </a:r>
          </a:p>
          <a:p>
            <a:pPr lvl="1"/>
            <a:r>
              <a:rPr lang="en-US" dirty="0"/>
              <a:t>Four primary documents, and</a:t>
            </a:r>
          </a:p>
          <a:p>
            <a:pPr lvl="2"/>
            <a:r>
              <a:rPr lang="en-US" dirty="0"/>
              <a:t>Most recent year-end financial information</a:t>
            </a:r>
          </a:p>
          <a:p>
            <a:pPr lvl="2"/>
            <a:r>
              <a:rPr lang="en-US" dirty="0"/>
              <a:t>Rules of association</a:t>
            </a:r>
          </a:p>
          <a:p>
            <a:pPr lvl="2"/>
            <a:r>
              <a:rPr lang="en-US" dirty="0"/>
              <a:t>Governance form </a:t>
            </a:r>
          </a:p>
          <a:p>
            <a:r>
              <a:rPr lang="en-US" dirty="0"/>
              <a:t>3 business days to cancel contract</a:t>
            </a:r>
          </a:p>
          <a:p>
            <a:pPr lvl="1"/>
            <a:r>
              <a:rPr lang="en-US" dirty="0"/>
              <a:t>After signing contract and receiving docs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902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Time-Sharing (F.S. 721)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Units are divided into time segments of ownership, usually 52 weeks</a:t>
            </a:r>
          </a:p>
          <a:p>
            <a:r>
              <a:rPr lang="en-US" dirty="0"/>
              <a:t>Deeds or other ownership evidences are prepared for each ownership segment</a:t>
            </a:r>
          </a:p>
        </p:txBody>
      </p:sp>
    </p:spTree>
    <p:extLst>
      <p:ext uri="{BB962C8B-B14F-4D97-AF65-F5344CB8AC3E}">
        <p14:creationId xmlns:p14="http://schemas.microsoft.com/office/powerpoint/2010/main" val="28025015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Time-Share Licensure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Real estate license is required to sell another’s time share for compensation</a:t>
            </a:r>
          </a:p>
          <a:p>
            <a:r>
              <a:rPr lang="en-US" dirty="0"/>
              <a:t>Exemptions</a:t>
            </a:r>
          </a:p>
          <a:p>
            <a:pPr lvl="1"/>
            <a:r>
              <a:rPr lang="en-US" dirty="0"/>
              <a:t>Salaried employees of time share developers selling time shares for developer, provided</a:t>
            </a:r>
          </a:p>
          <a:p>
            <a:pPr lvl="2"/>
            <a:r>
              <a:rPr lang="en-US" dirty="0"/>
              <a:t>Not paid commission</a:t>
            </a:r>
          </a:p>
          <a:p>
            <a:pPr lvl="2"/>
            <a:r>
              <a:rPr lang="en-US" dirty="0"/>
              <a:t>No payment based on transaction</a:t>
            </a:r>
          </a:p>
          <a:p>
            <a:pPr lvl="1"/>
            <a:r>
              <a:rPr lang="en-US" dirty="0"/>
              <a:t>Owners of time shares can sell their own time shares</a:t>
            </a:r>
          </a:p>
        </p:txBody>
      </p:sp>
    </p:spTree>
    <p:extLst>
      <p:ext uri="{BB962C8B-B14F-4D97-AF65-F5344CB8AC3E}">
        <p14:creationId xmlns:p14="http://schemas.microsoft.com/office/powerpoint/2010/main" val="4745034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Time-Share Resale Listing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Illegal to collect advance fee for listing a time-share</a:t>
            </a:r>
          </a:p>
          <a:p>
            <a:r>
              <a:rPr lang="en-US" dirty="0"/>
              <a:t>Required disclosure not guaranteeing a sale</a:t>
            </a:r>
          </a:p>
          <a:p>
            <a:r>
              <a:rPr lang="en-US" dirty="0"/>
              <a:t>Other requirements</a:t>
            </a:r>
          </a:p>
          <a:p>
            <a:pPr lvl="1"/>
            <a:r>
              <a:rPr lang="en-US" dirty="0"/>
              <a:t>Commissions (fees)</a:t>
            </a:r>
          </a:p>
          <a:p>
            <a:pPr lvl="1"/>
            <a:r>
              <a:rPr lang="en-US" dirty="0"/>
              <a:t>Terms</a:t>
            </a:r>
          </a:p>
          <a:p>
            <a:pPr lvl="1"/>
            <a:r>
              <a:rPr lang="en-US" dirty="0"/>
              <a:t>Broker’s services</a:t>
            </a:r>
          </a:p>
          <a:p>
            <a:pPr lvl="1"/>
            <a:r>
              <a:rPr lang="en-US" dirty="0"/>
              <a:t>Termination and listing extension rights</a:t>
            </a:r>
          </a:p>
          <a:p>
            <a:pPr lvl="1"/>
            <a:r>
              <a:rPr lang="en-US" dirty="0"/>
              <a:t>Judgments (or litigation) against the broker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9627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 Contract 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 share sale contract must contain</a:t>
            </a:r>
          </a:p>
          <a:p>
            <a:pPr lvl="1"/>
            <a:r>
              <a:rPr lang="en-US" dirty="0"/>
              <a:t>Current year’s time share assessment</a:t>
            </a:r>
          </a:p>
          <a:p>
            <a:pPr lvl="2"/>
            <a:r>
              <a:rPr lang="en-US" dirty="0"/>
              <a:t>If property taxes not included in assessment, most recent property tax assessment</a:t>
            </a:r>
          </a:p>
          <a:p>
            <a:pPr lvl="1"/>
            <a:r>
              <a:rPr lang="en-US" dirty="0"/>
              <a:t>Form of time share ownership </a:t>
            </a:r>
          </a:p>
          <a:p>
            <a:pPr lvl="1"/>
            <a:r>
              <a:rPr lang="en-US" dirty="0"/>
              <a:t>Managing entity</a:t>
            </a:r>
          </a:p>
          <a:p>
            <a:pPr lvl="1"/>
            <a:r>
              <a:rPr lang="en-US" dirty="0"/>
              <a:t>Terms for closing and costs</a:t>
            </a:r>
          </a:p>
          <a:p>
            <a:pPr lvl="1"/>
            <a:r>
              <a:rPr lang="en-US" dirty="0"/>
              <a:t>Existence of mandatory exchange program</a:t>
            </a:r>
          </a:p>
        </p:txBody>
      </p:sp>
    </p:spTree>
    <p:extLst>
      <p:ext uri="{BB962C8B-B14F-4D97-AF65-F5344CB8AC3E}">
        <p14:creationId xmlns:p14="http://schemas.microsoft.com/office/powerpoint/2010/main" val="31938101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of Cancellation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Buyer has right to cancel within 10 days of signing time share sale contract or receipt of public offering statement, whichever occurs later</a:t>
            </a:r>
          </a:p>
          <a:p>
            <a:pPr lvl="1"/>
            <a:r>
              <a:rPr lang="en-US" dirty="0"/>
              <a:t>New time shares from developer</a:t>
            </a:r>
          </a:p>
          <a:p>
            <a:pPr lvl="1"/>
            <a:r>
              <a:rPr lang="en-US" dirty="0"/>
              <a:t>Resale time shares</a:t>
            </a:r>
          </a:p>
        </p:txBody>
      </p:sp>
    </p:spTree>
    <p:extLst>
      <p:ext uri="{BB962C8B-B14F-4D97-AF65-F5344CB8AC3E}">
        <p14:creationId xmlns:p14="http://schemas.microsoft.com/office/powerpoint/2010/main" val="4038313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Time-Share 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Interval ownership—fee simple ownership</a:t>
            </a:r>
          </a:p>
          <a:p>
            <a:pPr lvl="1"/>
            <a:r>
              <a:rPr lang="en-US" dirty="0"/>
              <a:t>Fractional interest transferred by deed</a:t>
            </a:r>
          </a:p>
          <a:p>
            <a:r>
              <a:rPr lang="en-US" dirty="0"/>
              <a:t>Right-to-use</a:t>
            </a:r>
          </a:p>
          <a:p>
            <a:pPr lvl="1"/>
            <a:r>
              <a:rPr lang="en-US" dirty="0"/>
              <a:t>Usage of time-share is limited to a certain number of years</a:t>
            </a:r>
          </a:p>
          <a:p>
            <a:pPr lvl="1"/>
            <a:r>
              <a:rPr lang="en-US" dirty="0"/>
              <a:t>Ownership of time-share remains with developer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19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Physical Components of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Surface rights include land and water rights</a:t>
            </a:r>
          </a:p>
          <a:p>
            <a:pPr lvl="1"/>
            <a:r>
              <a:rPr lang="en-US" dirty="0"/>
              <a:t>Riparian rights</a:t>
            </a:r>
          </a:p>
          <a:p>
            <a:pPr lvl="1"/>
            <a:r>
              <a:rPr lang="en-US" dirty="0"/>
              <a:t>Littoral rights</a:t>
            </a:r>
          </a:p>
          <a:p>
            <a:r>
              <a:rPr lang="en-US" dirty="0"/>
              <a:t>Subsurface rights also referred to as mineral rights</a:t>
            </a:r>
          </a:p>
          <a:p>
            <a:r>
              <a:rPr lang="en-US" dirty="0"/>
              <a:t>Air rights involve space above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5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Riparian vs. Littoral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Riparian rights associated with land abutting a flowing waterway</a:t>
            </a:r>
          </a:p>
          <a:p>
            <a:pPr lvl="1"/>
            <a:r>
              <a:rPr lang="en-US" dirty="0"/>
              <a:t>Banks of a river or stream</a:t>
            </a:r>
          </a:p>
          <a:p>
            <a:r>
              <a:rPr lang="en-US" dirty="0"/>
              <a:t>Littoral rights associated with land abutting tidal bodies of water</a:t>
            </a:r>
          </a:p>
          <a:p>
            <a:pPr lvl="1"/>
            <a:r>
              <a:rPr lang="en-US" dirty="0"/>
              <a:t>Oceans and seas including ocean-front and gulf-front property</a:t>
            </a:r>
          </a:p>
          <a:p>
            <a:pPr lvl="1"/>
            <a:r>
              <a:rPr lang="en-US" dirty="0"/>
              <a:t>Nonflowing water including ponds and lakes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32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Definitions Associated with Water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Accretion</a:t>
            </a:r>
          </a:p>
          <a:p>
            <a:pPr lvl="1"/>
            <a:r>
              <a:rPr lang="en-US" dirty="0"/>
              <a:t>Process of land buildup from water-borne rock, sand, and soil</a:t>
            </a:r>
          </a:p>
          <a:p>
            <a:r>
              <a:rPr lang="en-US" dirty="0" err="1"/>
              <a:t>Alluvion</a:t>
            </a:r>
            <a:endParaRPr lang="en-US" dirty="0"/>
          </a:p>
          <a:p>
            <a:pPr lvl="1"/>
            <a:r>
              <a:rPr lang="en-US" dirty="0"/>
              <a:t>New deposits resulting from accretion</a:t>
            </a:r>
          </a:p>
          <a:p>
            <a:r>
              <a:rPr lang="en-US" dirty="0"/>
              <a:t>Erosion</a:t>
            </a:r>
          </a:p>
          <a:p>
            <a:pPr lvl="1"/>
            <a:r>
              <a:rPr lang="en-US" dirty="0"/>
              <a:t>Loss in land due to natural forces</a:t>
            </a:r>
          </a:p>
          <a:p>
            <a:r>
              <a:rPr lang="en-US" dirty="0" err="1"/>
              <a:t>Reliction</a:t>
            </a:r>
            <a:endParaRPr lang="en-US" dirty="0"/>
          </a:p>
          <a:p>
            <a:pPr lvl="1"/>
            <a:r>
              <a:rPr lang="en-US" dirty="0"/>
              <a:t>Receding of water, uncovering additional land</a:t>
            </a:r>
          </a:p>
        </p:txBody>
      </p:sp>
    </p:spTree>
    <p:extLst>
      <p:ext uri="{BB962C8B-B14F-4D97-AF65-F5344CB8AC3E}">
        <p14:creationId xmlns:p14="http://schemas.microsoft.com/office/powerpoint/2010/main" val="208448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Real vs. Personal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basic types of property</a:t>
            </a:r>
          </a:p>
          <a:p>
            <a:pPr lvl="1"/>
            <a:r>
              <a:rPr lang="en-US" dirty="0"/>
              <a:t>Real property (realty)</a:t>
            </a:r>
          </a:p>
          <a:p>
            <a:pPr lvl="1"/>
            <a:r>
              <a:rPr lang="en-US" dirty="0"/>
              <a:t>Personal property (chattel)</a:t>
            </a:r>
          </a:p>
          <a:p>
            <a:r>
              <a:rPr lang="en-US" dirty="0" err="1"/>
              <a:t>Personalty</a:t>
            </a:r>
            <a:r>
              <a:rPr lang="en-US" dirty="0"/>
              <a:t> indicates personal property</a:t>
            </a:r>
          </a:p>
          <a:p>
            <a:pPr lvl="1"/>
            <a:r>
              <a:rPr lang="en-US" dirty="0"/>
              <a:t>Real property becomes personal property by  act of severance </a:t>
            </a:r>
          </a:p>
          <a:p>
            <a:pPr lvl="1"/>
            <a:r>
              <a:rPr lang="en-US" dirty="0"/>
              <a:t>Personal property becomes real property by attachment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98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Fixtures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Fixture—was originally personal property, now permanently attached to and made part of the real property</a:t>
            </a:r>
          </a:p>
          <a:p>
            <a:r>
              <a:rPr lang="en-US" dirty="0"/>
              <a:t>Four tests</a:t>
            </a:r>
          </a:p>
          <a:p>
            <a:pPr lvl="1"/>
            <a:r>
              <a:rPr lang="en-US" b="1" dirty="0"/>
              <a:t>I</a:t>
            </a:r>
            <a:r>
              <a:rPr lang="en-US" dirty="0"/>
              <a:t>ntent of the parties</a:t>
            </a:r>
          </a:p>
          <a:p>
            <a:pPr lvl="1"/>
            <a:r>
              <a:rPr lang="en-US" b="1" dirty="0"/>
              <a:t>R</a:t>
            </a:r>
            <a:r>
              <a:rPr lang="en-US" dirty="0"/>
              <a:t>elationship or agreement of the parties</a:t>
            </a:r>
          </a:p>
          <a:p>
            <a:pPr lvl="1"/>
            <a:r>
              <a:rPr lang="en-US" b="1" dirty="0"/>
              <a:t>M</a:t>
            </a:r>
            <a:r>
              <a:rPr lang="en-US" dirty="0"/>
              <a:t>ethod or degree of attachment</a:t>
            </a:r>
          </a:p>
          <a:p>
            <a:pPr lvl="1"/>
            <a:r>
              <a:rPr lang="en-US" b="1" dirty="0"/>
              <a:t>A</a:t>
            </a:r>
            <a:r>
              <a:rPr lang="en-US" dirty="0"/>
              <a:t>daptation of the item</a:t>
            </a:r>
          </a:p>
        </p:txBody>
      </p:sp>
    </p:spTree>
    <p:extLst>
      <p:ext uri="{BB962C8B-B14F-4D97-AF65-F5344CB8AC3E}">
        <p14:creationId xmlns:p14="http://schemas.microsoft.com/office/powerpoint/2010/main" val="428021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Property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D</a:t>
            </a:r>
            <a:r>
              <a:rPr lang="fr-FR" dirty="0"/>
              <a:t>isposition</a:t>
            </a:r>
          </a:p>
          <a:p>
            <a:r>
              <a:rPr lang="fr-FR" b="1" dirty="0" err="1"/>
              <a:t>E</a:t>
            </a:r>
            <a:r>
              <a:rPr lang="fr-FR" dirty="0" err="1"/>
              <a:t>njoyment</a:t>
            </a:r>
            <a:r>
              <a:rPr lang="fr-FR" dirty="0"/>
              <a:t> </a:t>
            </a:r>
          </a:p>
          <a:p>
            <a:r>
              <a:rPr lang="fr-FR" b="1" dirty="0"/>
              <a:t>E</a:t>
            </a:r>
            <a:r>
              <a:rPr lang="fr-FR" dirty="0"/>
              <a:t>xclusion </a:t>
            </a:r>
          </a:p>
          <a:p>
            <a:r>
              <a:rPr lang="fr-FR" b="1" dirty="0"/>
              <a:t>P</a:t>
            </a:r>
            <a:r>
              <a:rPr lang="fr-FR" dirty="0"/>
              <a:t>ossession </a:t>
            </a:r>
          </a:p>
          <a:p>
            <a:endParaRPr lang="fr-FR" dirty="0"/>
          </a:p>
          <a:p>
            <a:r>
              <a:rPr lang="fr-FR" b="1" dirty="0"/>
              <a:t>“</a:t>
            </a:r>
            <a:r>
              <a:rPr lang="fr-FR" b="1" dirty="0" err="1"/>
              <a:t>C”</a:t>
            </a:r>
            <a:r>
              <a:rPr lang="fr-FR" dirty="0" err="1"/>
              <a:t>ontrol</a:t>
            </a:r>
            <a:endParaRPr lang="fr-F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5979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nternal Desig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1481</Words>
  <Application>Microsoft Office PowerPoint</Application>
  <PresentationFormat>On-screen Show (4:3)</PresentationFormat>
  <Paragraphs>234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1_Office Theme</vt:lpstr>
      <vt:lpstr>1_Internal Designs</vt:lpstr>
      <vt:lpstr>Florida Real Estate Principles, Practices &amp; Law 43rd Edition</vt:lpstr>
      <vt:lpstr>Land, Real Estate, and Real Property</vt:lpstr>
      <vt:lpstr>Definition of Real Property, F.S. 475</vt:lpstr>
      <vt:lpstr>Physical Components of Land</vt:lpstr>
      <vt:lpstr>Riparian vs. Littoral Rights</vt:lpstr>
      <vt:lpstr>Definitions Associated with Water Rights</vt:lpstr>
      <vt:lpstr>Real vs. Personal Property</vt:lpstr>
      <vt:lpstr>Fixtures</vt:lpstr>
      <vt:lpstr>Basic Property Rights</vt:lpstr>
      <vt:lpstr>Estates and Tenancies</vt:lpstr>
      <vt:lpstr>Freehold Estates</vt:lpstr>
      <vt:lpstr>Freehold Estate</vt:lpstr>
      <vt:lpstr>Freehold Estate</vt:lpstr>
      <vt:lpstr>Freehold Estate</vt:lpstr>
      <vt:lpstr>Legal Life Estate</vt:lpstr>
      <vt:lpstr>Homestead</vt:lpstr>
      <vt:lpstr>Nonfreehold or Leasehold Estates</vt:lpstr>
      <vt:lpstr>Leasehold Estates</vt:lpstr>
      <vt:lpstr>Leasehold Estates</vt:lpstr>
      <vt:lpstr>Leasehold Estates</vt:lpstr>
      <vt:lpstr>Sole vs. Concurrent Ownership</vt:lpstr>
      <vt:lpstr>Tenancy in Common</vt:lpstr>
      <vt:lpstr>Joint Tenancy</vt:lpstr>
      <vt:lpstr>Tenancy by the Entireties</vt:lpstr>
      <vt:lpstr>Cooperatives (F.S. 719)</vt:lpstr>
      <vt:lpstr>Cooperative Disclosures and Cancellation</vt:lpstr>
      <vt:lpstr>Condominiums (F.S. 718)</vt:lpstr>
      <vt:lpstr>Condominium Documents</vt:lpstr>
      <vt:lpstr>Condo Units Sold by Developer</vt:lpstr>
      <vt:lpstr>Resale Condo Units Sold by Owner</vt:lpstr>
      <vt:lpstr>Time-Sharing (F.S. 721)</vt:lpstr>
      <vt:lpstr>Time-Share Licensure Requirements</vt:lpstr>
      <vt:lpstr>Time-Share Resale Listing Agreements</vt:lpstr>
      <vt:lpstr>Sale Contract Disclosures</vt:lpstr>
      <vt:lpstr>Right of Cancellation</vt:lpstr>
      <vt:lpstr>Time-Share Ownership</vt:lpstr>
    </vt:vector>
  </TitlesOfParts>
  <Company>Kaplan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Real Estate Principles, Practices &amp; Law 40th Edition</dc:title>
  <dc:creator>HowardsWork</dc:creator>
  <cp:lastModifiedBy>Linda Crawford</cp:lastModifiedBy>
  <cp:revision>45</cp:revision>
  <dcterms:created xsi:type="dcterms:W3CDTF">2014-05-01T13:25:59Z</dcterms:created>
  <dcterms:modified xsi:type="dcterms:W3CDTF">2019-09-28T23:32:59Z</dcterms:modified>
</cp:coreProperties>
</file>