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  <p:sldMasterId id="2147483677" r:id="rId2"/>
  </p:sldMasterIdLst>
  <p:notesMasterIdLst>
    <p:notesMasterId r:id="rId67"/>
  </p:notesMasterIdLst>
  <p:sldIdLst>
    <p:sldId id="256" r:id="rId3"/>
    <p:sldId id="259" r:id="rId4"/>
    <p:sldId id="260" r:id="rId5"/>
    <p:sldId id="261" r:id="rId6"/>
    <p:sldId id="262" r:id="rId7"/>
    <p:sldId id="263" r:id="rId8"/>
    <p:sldId id="264" r:id="rId9"/>
    <p:sldId id="323" r:id="rId10"/>
    <p:sldId id="325" r:id="rId11"/>
    <p:sldId id="324" r:id="rId12"/>
    <p:sldId id="265" r:id="rId13"/>
    <p:sldId id="266" r:id="rId14"/>
    <p:sldId id="267" r:id="rId15"/>
    <p:sldId id="269" r:id="rId16"/>
    <p:sldId id="270" r:id="rId17"/>
    <p:sldId id="271" r:id="rId18"/>
    <p:sldId id="272" r:id="rId19"/>
    <p:sldId id="319" r:id="rId20"/>
    <p:sldId id="273" r:id="rId21"/>
    <p:sldId id="274" r:id="rId22"/>
    <p:sldId id="279" r:id="rId23"/>
    <p:sldId id="275" r:id="rId24"/>
    <p:sldId id="276" r:id="rId25"/>
    <p:sldId id="277" r:id="rId26"/>
    <p:sldId id="278" r:id="rId27"/>
    <p:sldId id="280" r:id="rId28"/>
    <p:sldId id="282" r:id="rId29"/>
    <p:sldId id="322" r:id="rId30"/>
    <p:sldId id="284" r:id="rId31"/>
    <p:sldId id="283" r:id="rId32"/>
    <p:sldId id="281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5" r:id="rId41"/>
    <p:sldId id="294" r:id="rId42"/>
    <p:sldId id="293" r:id="rId43"/>
    <p:sldId id="296" r:id="rId44"/>
    <p:sldId id="297" r:id="rId45"/>
    <p:sldId id="298" r:id="rId46"/>
    <p:sldId id="299" r:id="rId47"/>
    <p:sldId id="300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5" r:id="rId60"/>
    <p:sldId id="314" r:id="rId61"/>
    <p:sldId id="320" r:id="rId62"/>
    <p:sldId id="316" r:id="rId63"/>
    <p:sldId id="317" r:id="rId64"/>
    <p:sldId id="321" r:id="rId65"/>
    <p:sldId id="318" r:id="rId6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da Crawford" initials="LC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24" autoAdjust="0"/>
    <p:restoredTop sz="94660"/>
  </p:normalViewPr>
  <p:slideViewPr>
    <p:cSldViewPr>
      <p:cViewPr varScale="1">
        <p:scale>
          <a:sx n="92" d="100"/>
          <a:sy n="92" d="100"/>
        </p:scale>
        <p:origin x="105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9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commentAuthors" Target="commentAuthors.xml"/><Relationship Id="rId7" Type="http://schemas.openxmlformats.org/officeDocument/2006/relationships/slide" Target="slides/slide5.xml"/><Relationship Id="rId71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tableStyles" Target="tableStyle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5494C9-6216-440D-B8FD-49E0DA8B29FA}" type="datetimeFigureOut">
              <a:rPr lang="en-US" smtClean="0"/>
              <a:pPr/>
              <a:t>11/6/2019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3CFC0A-E269-4C7D-A0F3-DC1035E902C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827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3CFC0A-E269-4C7D-A0F3-DC1035E902C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186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3CFC0A-E269-4C7D-A0F3-DC1035E902C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913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18770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 sz="3000"/>
            </a:lvl2pPr>
            <a:lvl3pPr>
              <a:defRPr sz="2800"/>
            </a:lvl3pPr>
            <a:lvl4pPr>
              <a:defRPr sz="26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B5F00CE-2103-435C-A13F-61BE01231EA9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892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B5F00CE-2103-435C-A13F-61BE01231EA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9692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7020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8780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89901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0493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79496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1305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935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3532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1442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2313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9934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5918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0410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20180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13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DF4B1-F896-498C-B493-7653D90E7B43}" type="datetimeFigureOut">
              <a:rPr lang="en-US" smtClean="0"/>
              <a:pPr/>
              <a:t>11/6/2019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3CB1F-3AC4-4493-9CE3-37AF740AC9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238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52" r:id="rId7"/>
    <p:sldLayoutId id="2147483653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41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5664200"/>
            <a:ext cx="2133600" cy="406400"/>
          </a:xfrm>
          <a:prstGeom prst="rect">
            <a:avLst/>
          </a:prstGeom>
        </p:spPr>
        <p:txBody>
          <a:bodyPr/>
          <a:lstStyle/>
          <a:p>
            <a:pPr algn="r"/>
            <a:fld id="{DB5F00CE-2103-435C-A13F-61BE01231EA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152400" y="6324600"/>
            <a:ext cx="1676400" cy="304800"/>
          </a:xfrm>
          <a:prstGeom prst="rect">
            <a:avLst/>
          </a:prstGeom>
          <a:solidFill>
            <a:srgbClr val="634E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483916" y="6260068"/>
            <a:ext cx="15779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solidFill>
                  <a:schemeClr val="bg1"/>
                </a:solidFill>
              </a:rPr>
              <a:t>©2017 Kaplan, Inc.</a:t>
            </a:r>
          </a:p>
        </p:txBody>
      </p:sp>
    </p:spTree>
    <p:extLst>
      <p:ext uri="{BB962C8B-B14F-4D97-AF65-F5344CB8AC3E}">
        <p14:creationId xmlns:p14="http://schemas.microsoft.com/office/powerpoint/2010/main" val="335804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Florida Real Estate Principles, Practices &amp; </a:t>
            </a:r>
            <a:r>
              <a:rPr lang="en-US" altLang="en-US"/>
              <a:t>Law 43rd </a:t>
            </a:r>
            <a:r>
              <a:rPr lang="en-US" altLang="en-US" dirty="0"/>
              <a:t>Edition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Unit 5: </a:t>
            </a:r>
            <a:r>
              <a:rPr lang="en-US" altLang="en-US" dirty="0"/>
              <a:t>Real Estate Brokerage Activities and Procedures</a:t>
            </a:r>
          </a:p>
        </p:txBody>
      </p:sp>
    </p:spTree>
    <p:extLst>
      <p:ext uri="{BB962C8B-B14F-4D97-AF65-F5344CB8AC3E}">
        <p14:creationId xmlns:p14="http://schemas.microsoft.com/office/powerpoint/2010/main" val="2400248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Blind Advertisement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Advertising that fails to disclose name of the brokerage firm and includes only a PO box, telephone number and/or street address</a:t>
            </a:r>
          </a:p>
          <a:p>
            <a:r>
              <a:rPr lang="en-US" dirty="0"/>
              <a:t>Blind advertising is illegal</a:t>
            </a:r>
          </a:p>
          <a:p>
            <a:r>
              <a:rPr lang="en-US" dirty="0"/>
              <a:t>If a sales associate creates promotional materials, the materials must include the brokerage name</a:t>
            </a:r>
          </a:p>
        </p:txBody>
      </p:sp>
    </p:spTree>
    <p:extLst>
      <p:ext uri="{BB962C8B-B14F-4D97-AF65-F5344CB8AC3E}">
        <p14:creationId xmlns:p14="http://schemas.microsoft.com/office/powerpoint/2010/main" val="2177829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Names of Licensees in Advertising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Licensees may include personal name in ads</a:t>
            </a:r>
          </a:p>
          <a:p>
            <a:pPr lvl="1"/>
            <a:r>
              <a:rPr lang="en-US" dirty="0"/>
              <a:t>Must use last name as registered with FREC when including personal name in an ad</a:t>
            </a:r>
          </a:p>
          <a:p>
            <a:pPr lvl="1"/>
            <a:r>
              <a:rPr lang="en-US" dirty="0"/>
              <a:t>Yard signs and classified ads must include registered name of the brokerage firm</a:t>
            </a:r>
          </a:p>
          <a:p>
            <a:pPr lvl="1"/>
            <a:r>
              <a:rPr lang="en-US" dirty="0"/>
              <a:t>Promotional materials</a:t>
            </a:r>
          </a:p>
          <a:p>
            <a:pPr lvl="2"/>
            <a:r>
              <a:rPr lang="en-US" dirty="0"/>
              <a:t>Name of brokerage firm</a:t>
            </a:r>
          </a:p>
          <a:p>
            <a:pPr lvl="2"/>
            <a:r>
              <a:rPr lang="en-US" dirty="0"/>
              <a:t>Sales associate’s name may also appear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557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False Advertising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False, deceptive, or misleading information in advertisements for real estate is illegal</a:t>
            </a:r>
          </a:p>
          <a:p>
            <a:r>
              <a:rPr lang="en-US" dirty="0"/>
              <a:t>Second degree misdemeanor</a:t>
            </a:r>
          </a:p>
          <a:p>
            <a:r>
              <a:rPr lang="en-US" dirty="0"/>
              <a:t>Licensee cannot use an association’s name or designation unless currently a member in good standing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300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Internet Advertising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Point of contact information is the means to contact the brokerage firm or a licensee including</a:t>
            </a:r>
          </a:p>
          <a:p>
            <a:pPr lvl="1"/>
            <a:r>
              <a:rPr lang="en-US" dirty="0"/>
              <a:t>Mailing address</a:t>
            </a:r>
          </a:p>
          <a:p>
            <a:pPr lvl="1"/>
            <a:r>
              <a:rPr lang="en-US" dirty="0"/>
              <a:t>Street address</a:t>
            </a:r>
          </a:p>
          <a:p>
            <a:pPr lvl="1"/>
            <a:r>
              <a:rPr lang="en-US" dirty="0"/>
              <a:t>Email address</a:t>
            </a:r>
          </a:p>
          <a:p>
            <a:pPr lvl="1"/>
            <a:r>
              <a:rPr lang="en-US" dirty="0"/>
              <a:t>Telephone or fax number</a:t>
            </a:r>
          </a:p>
          <a:p>
            <a:r>
              <a:rPr lang="en-US" dirty="0"/>
              <a:t>Brokerage name must appear adjacent to or immediately above/below point of contact information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4479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Licensee Selling Property By Owner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599"/>
          </a:xfrm>
        </p:spPr>
        <p:txBody>
          <a:bodyPr/>
          <a:lstStyle/>
          <a:p>
            <a:r>
              <a:rPr lang="en-US" dirty="0"/>
              <a:t>Licensees may sell their own property “by owner”</a:t>
            </a:r>
          </a:p>
          <a:p>
            <a:pPr lvl="1"/>
            <a:r>
              <a:rPr lang="en-US" dirty="0"/>
              <a:t>Can advertise property and include personal contact information</a:t>
            </a:r>
          </a:p>
          <a:p>
            <a:pPr lvl="1"/>
            <a:r>
              <a:rPr lang="en-US" dirty="0"/>
              <a:t>Should disclose that seller is licensed before beginning negotiations and in the contract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6398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Telephone Solicitation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Telephone solicitation is the initiation of a call for the purpose of encouraging purchase or investment in property, goods or services</a:t>
            </a:r>
          </a:p>
          <a:p>
            <a:r>
              <a:rPr lang="en-US" dirty="0"/>
              <a:t>Making telephone calls to obtain listings or buyers is telephone solicitation</a:t>
            </a:r>
          </a:p>
          <a:p>
            <a:r>
              <a:rPr lang="en-US" dirty="0"/>
              <a:t>Regulated by state and federal law</a:t>
            </a:r>
          </a:p>
          <a:p>
            <a:pPr lvl="1"/>
            <a:r>
              <a:rPr lang="en-US" dirty="0"/>
              <a:t>Calling hours restricted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433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Telephone Solicitation Regulation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Florida Law</a:t>
            </a:r>
          </a:p>
          <a:p>
            <a:pPr lvl="1"/>
            <a:r>
              <a:rPr lang="en-US" dirty="0"/>
              <a:t>No Sales Solicitation List</a:t>
            </a:r>
          </a:p>
          <a:p>
            <a:pPr lvl="1"/>
            <a:r>
              <a:rPr lang="en-US" dirty="0"/>
              <a:t>Maintained by Dept. of Agriculture &amp; Consumer Services</a:t>
            </a:r>
          </a:p>
          <a:p>
            <a:pPr lvl="1"/>
            <a:r>
              <a:rPr lang="en-US" dirty="0"/>
              <a:t>$10,000 fine</a:t>
            </a:r>
          </a:p>
          <a:p>
            <a:pPr lvl="1"/>
            <a:r>
              <a:rPr lang="en-US" dirty="0"/>
              <a:t>For-sale-by-owner exception (Federal law supersedes state law)</a:t>
            </a:r>
          </a:p>
          <a:p>
            <a:r>
              <a:rPr lang="en-US" dirty="0"/>
              <a:t>Federal Law</a:t>
            </a:r>
          </a:p>
          <a:p>
            <a:pPr lvl="1"/>
            <a:r>
              <a:rPr lang="en-US" altLang="en-US" dirty="0"/>
              <a:t>National do-not-call registry</a:t>
            </a:r>
          </a:p>
          <a:p>
            <a:pPr lvl="1"/>
            <a:r>
              <a:rPr lang="en-US" altLang="en-US" dirty="0"/>
              <a:t>$16,000 fine</a:t>
            </a:r>
          </a:p>
          <a:p>
            <a:pPr lvl="1"/>
            <a:r>
              <a:rPr lang="en-US" altLang="en-US" dirty="0"/>
              <a:t>No exception for FSBOs (must check registry)</a:t>
            </a:r>
          </a:p>
          <a:p>
            <a:pPr lvl="1"/>
            <a:r>
              <a:rPr lang="en-US" altLang="en-US" dirty="0"/>
              <a:t>Florida list added to national registry</a:t>
            </a:r>
          </a:p>
        </p:txBody>
      </p:sp>
    </p:spTree>
    <p:extLst>
      <p:ext uri="{BB962C8B-B14F-4D97-AF65-F5344CB8AC3E}">
        <p14:creationId xmlns:p14="http://schemas.microsoft.com/office/powerpoint/2010/main" val="39544836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Exceptions to National Do-Not-Call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representing a potential buyer may call a FSBO seller, provided the buyer is interested in the property</a:t>
            </a:r>
          </a:p>
          <a:p>
            <a:r>
              <a:rPr lang="en-US" dirty="0"/>
              <a:t>May contact individuals with whom associate had an established business relationship for up to 18 months after</a:t>
            </a:r>
          </a:p>
          <a:p>
            <a:r>
              <a:rPr lang="en-US" dirty="0"/>
              <a:t>May contact a customer for three months after a business inquiry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9548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Email Advertising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CAN-SPAM Act</a:t>
            </a:r>
          </a:p>
          <a:p>
            <a:pPr lvl="1"/>
            <a:r>
              <a:rPr lang="en-US" dirty="0"/>
              <a:t>Include a valid physical postal address</a:t>
            </a:r>
          </a:p>
          <a:p>
            <a:pPr lvl="1"/>
            <a:r>
              <a:rPr lang="en-US" dirty="0"/>
              <a:t>Provide way to opt out of email and honor request within 10 business days</a:t>
            </a:r>
          </a:p>
          <a:p>
            <a:pPr lvl="1"/>
            <a:r>
              <a:rPr lang="en-US" dirty="0"/>
              <a:t>Clearly indicate the person or business sending the message, including domain name and email address</a:t>
            </a:r>
          </a:p>
        </p:txBody>
      </p:sp>
    </p:spTree>
    <p:extLst>
      <p:ext uri="{BB962C8B-B14F-4D97-AF65-F5344CB8AC3E}">
        <p14:creationId xmlns:p14="http://schemas.microsoft.com/office/powerpoint/2010/main" val="41233156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Fax Solicitations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Junk Fax Prevention Act and FCC rules</a:t>
            </a:r>
          </a:p>
          <a:p>
            <a:r>
              <a:rPr lang="en-US" dirty="0"/>
              <a:t>Requirements to send fax advertisements</a:t>
            </a:r>
          </a:p>
          <a:p>
            <a:pPr lvl="1"/>
            <a:r>
              <a:rPr lang="en-US" dirty="0"/>
              <a:t>Date and time fax is sent</a:t>
            </a:r>
          </a:p>
          <a:p>
            <a:pPr lvl="1"/>
            <a:r>
              <a:rPr lang="en-US" dirty="0"/>
              <a:t>Registered name of company sending fax</a:t>
            </a:r>
          </a:p>
          <a:p>
            <a:pPr lvl="1"/>
            <a:r>
              <a:rPr lang="en-US" dirty="0"/>
              <a:t>Company phone number send fax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723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Brokerage Offices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Active brokers must have an office registered with the DBPR</a:t>
            </a:r>
          </a:p>
          <a:p>
            <a:pPr lvl="1"/>
            <a:r>
              <a:rPr lang="en-US" dirty="0"/>
              <a:t>Enclosed room—stationary construction</a:t>
            </a:r>
          </a:p>
          <a:p>
            <a:pPr lvl="2"/>
            <a:r>
              <a:rPr lang="en-US" dirty="0"/>
              <a:t>Privacy to conduct negotiations</a:t>
            </a:r>
          </a:p>
          <a:p>
            <a:pPr lvl="1"/>
            <a:r>
              <a:rPr lang="en-US" dirty="0"/>
              <a:t>Brokers must keep records in office</a:t>
            </a:r>
          </a:p>
          <a:p>
            <a:pPr lvl="2"/>
            <a:r>
              <a:rPr lang="en-US" dirty="0"/>
              <a:t>Books, real estate transaction files</a:t>
            </a:r>
          </a:p>
          <a:p>
            <a:pPr lvl="1"/>
            <a:r>
              <a:rPr lang="en-US" dirty="0"/>
              <a:t>If zoning allows, office may be in broker’s residence</a:t>
            </a:r>
          </a:p>
          <a:p>
            <a:pPr lvl="1"/>
            <a:r>
              <a:rPr lang="en-US" dirty="0"/>
              <a:t>May have offices in another state</a:t>
            </a:r>
          </a:p>
          <a:p>
            <a:pPr lvl="1"/>
            <a:r>
              <a:rPr lang="en-US" dirty="0"/>
              <a:t>Sales associates may NOT open and register an office of their own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765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Escrow or Trust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Escrow (trust) account</a:t>
            </a:r>
          </a:p>
          <a:p>
            <a:pPr lvl="1"/>
            <a:r>
              <a:rPr lang="en-US" dirty="0"/>
              <a:t>An account for the deposit of money the broker holds in trust for others</a:t>
            </a:r>
          </a:p>
          <a:p>
            <a:r>
              <a:rPr lang="en-US" dirty="0"/>
              <a:t>Deposit</a:t>
            </a:r>
          </a:p>
          <a:p>
            <a:pPr lvl="1"/>
            <a:r>
              <a:rPr lang="en-US" dirty="0"/>
              <a:t>Money delivered to a licensee in connection with a real estate transaction</a:t>
            </a:r>
          </a:p>
          <a:p>
            <a:pPr lvl="1"/>
            <a:r>
              <a:rPr lang="en-US" dirty="0"/>
              <a:t>Earnest money deposit can be cash or anything that can be converted into money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710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Acceptable Depositories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Broker-held escrow accounts</a:t>
            </a:r>
          </a:p>
          <a:p>
            <a:pPr lvl="1"/>
            <a:r>
              <a:rPr lang="en-US" dirty="0"/>
              <a:t>Florida commercial bank </a:t>
            </a:r>
          </a:p>
          <a:p>
            <a:pPr lvl="1"/>
            <a:r>
              <a:rPr lang="en-US" dirty="0"/>
              <a:t>Florida credit union</a:t>
            </a:r>
          </a:p>
          <a:p>
            <a:pPr lvl="1"/>
            <a:r>
              <a:rPr lang="en-US" dirty="0"/>
              <a:t>Florida savings (and loan) association</a:t>
            </a:r>
          </a:p>
          <a:p>
            <a:r>
              <a:rPr lang="en-US" dirty="0"/>
              <a:t>Florida-based title company or Florida attorney (broker is not the escrow agent)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9770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Immediately 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Sales Associates and Broker Associates</a:t>
            </a:r>
          </a:p>
          <a:p>
            <a:pPr lvl="1"/>
            <a:r>
              <a:rPr lang="en-US" dirty="0"/>
              <a:t>Deliver to employing broker no later than end of the next business day</a:t>
            </a:r>
          </a:p>
          <a:p>
            <a:r>
              <a:rPr lang="en-US" dirty="0"/>
              <a:t>Brokers</a:t>
            </a:r>
          </a:p>
          <a:p>
            <a:pPr lvl="1"/>
            <a:r>
              <a:rPr lang="en-US" dirty="0"/>
              <a:t>Deposit in escrow account no later than end of the third business day after associate receives check</a:t>
            </a:r>
          </a:p>
          <a:p>
            <a:pPr lvl="1"/>
            <a:r>
              <a:rPr lang="en-US" dirty="0"/>
              <a:t>Broker’s time starts after sales associate or employee of brokerage receives the deposit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522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of Escrow Deposit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Sales associate received earnest money deposit on Wednesday</a:t>
            </a:r>
          </a:p>
          <a:p>
            <a:r>
              <a:rPr lang="en-US" dirty="0"/>
              <a:t>Sales associate must deliver deposit to broker no later than Thursday</a:t>
            </a:r>
          </a:p>
          <a:p>
            <a:r>
              <a:rPr lang="en-US" dirty="0"/>
              <a:t>Broker must deposit in escrow account no later than Monday (no holidays)</a:t>
            </a:r>
          </a:p>
          <a:p>
            <a:pPr marL="457200" lvl="1" indent="0">
              <a:buNone/>
            </a:pPr>
            <a:r>
              <a:rPr lang="en-US" dirty="0"/>
              <a:t>Wednesday  S.A. receives (Day 0) </a:t>
            </a:r>
          </a:p>
          <a:p>
            <a:pPr marL="457200" lvl="1" indent="0">
              <a:buNone/>
            </a:pPr>
            <a:r>
              <a:rPr lang="en-US" dirty="0"/>
              <a:t>Thursday S.A. must deliver to broker (Day 1) </a:t>
            </a:r>
          </a:p>
          <a:p>
            <a:pPr marL="457200" lvl="1" indent="0">
              <a:buNone/>
            </a:pPr>
            <a:r>
              <a:rPr lang="en-US" dirty="0"/>
              <a:t>Friday (Day 2) </a:t>
            </a:r>
          </a:p>
          <a:p>
            <a:pPr marL="457200" lvl="1" indent="0">
              <a:buNone/>
            </a:pPr>
            <a:r>
              <a:rPr lang="en-US" dirty="0"/>
              <a:t>Monday Broker must deposit (Day 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558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Escrow Check Payable to Sales Associate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Instruct buyer to write check payable to broker’s escrow account</a:t>
            </a:r>
          </a:p>
          <a:p>
            <a:r>
              <a:rPr lang="en-US" dirty="0"/>
              <a:t>If check is made out to sales associate personally, have buyer write a new check</a:t>
            </a:r>
          </a:p>
          <a:p>
            <a:r>
              <a:rPr lang="en-US" dirty="0"/>
              <a:t>If not practical endorse check and write, “For deposit only to (name of escrow)”</a:t>
            </a:r>
          </a:p>
          <a:p>
            <a:r>
              <a:rPr lang="en-US" dirty="0"/>
              <a:t>Photo copy check and endorsement</a:t>
            </a:r>
          </a:p>
        </p:txBody>
      </p:sp>
    </p:spTree>
    <p:extLst>
      <p:ext uri="{BB962C8B-B14F-4D97-AF65-F5344CB8AC3E}">
        <p14:creationId xmlns:p14="http://schemas.microsoft.com/office/powerpoint/2010/main" val="36124630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Postdated Checks and Insufficient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Obtain seller’s approval before accepting</a:t>
            </a:r>
          </a:p>
          <a:p>
            <a:r>
              <a:rPr lang="en-US" dirty="0"/>
              <a:t>Broker must secure check until payable and then immediately deposit in escrow</a:t>
            </a:r>
          </a:p>
          <a:p>
            <a:r>
              <a:rPr lang="en-US" dirty="0"/>
              <a:t>Checks returned for insufficient funds</a:t>
            </a:r>
          </a:p>
          <a:p>
            <a:pPr lvl="1"/>
            <a:r>
              <a:rPr lang="en-US" dirty="0"/>
              <a:t>Broker is not responsible if the broker made a timely deposit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8164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Broker-Held Escrow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Broker must be a signatory on escrow account</a:t>
            </a:r>
          </a:p>
          <a:p>
            <a:pPr lvl="1"/>
            <a:r>
              <a:rPr lang="en-US" dirty="0"/>
              <a:t>Additional persons (e.g., bookkeeper) may also be a signatory</a:t>
            </a:r>
          </a:p>
          <a:p>
            <a:r>
              <a:rPr lang="en-US" dirty="0"/>
              <a:t>Escrow accounts must be reconciled each month</a:t>
            </a:r>
          </a:p>
          <a:p>
            <a:r>
              <a:rPr lang="en-US" dirty="0"/>
              <a:t>Broker must review, sign and date monthly reconciliation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910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Interest-Bearing Escrow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Written permission from all parties before placing in interest-bearing account</a:t>
            </a:r>
          </a:p>
          <a:p>
            <a:r>
              <a:rPr lang="en-US" altLang="en-US" dirty="0"/>
              <a:t>Written authorization who is entitled to interest</a:t>
            </a:r>
          </a:p>
          <a:p>
            <a:r>
              <a:rPr lang="en-US" altLang="en-US" dirty="0"/>
              <a:t>Broker, if authorized, may receive interest earned</a:t>
            </a:r>
          </a:p>
          <a:p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7235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Misappropriation of Escrow Funds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Commingling is mixing escrow funds with a broker’s personal or business funds</a:t>
            </a:r>
          </a:p>
          <a:p>
            <a:r>
              <a:rPr lang="en-US" dirty="0"/>
              <a:t>Conversion is illegal use or retention of another person’s personal property (funds)</a:t>
            </a:r>
          </a:p>
        </p:txBody>
      </p:sp>
    </p:spTree>
    <p:extLst>
      <p:ext uri="{BB962C8B-B14F-4D97-AF65-F5344CB8AC3E}">
        <p14:creationId xmlns:p14="http://schemas.microsoft.com/office/powerpoint/2010/main" val="7086198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Money to Maintain Escrow Account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Brokers may place $1,000 personal or brokerage funds in a sales escrow account</a:t>
            </a:r>
          </a:p>
          <a:p>
            <a:r>
              <a:rPr lang="en-US" dirty="0"/>
              <a:t>Brokers may place $5,000 personal or brokerage funds in property management escrow account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387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Branch Office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Broker must register each branch office</a:t>
            </a:r>
          </a:p>
          <a:p>
            <a:pPr lvl="1"/>
            <a:r>
              <a:rPr lang="en-US" dirty="0"/>
              <a:t>Branch office registrations NOT transferable</a:t>
            </a:r>
          </a:p>
          <a:p>
            <a:pPr lvl="2"/>
            <a:r>
              <a:rPr lang="en-US" dirty="0"/>
              <a:t>Cannot be moved to a new location</a:t>
            </a:r>
          </a:p>
          <a:p>
            <a:pPr lvl="1"/>
            <a:r>
              <a:rPr lang="en-US" dirty="0"/>
              <a:t>Temporary shelter NOT a branch office unless sales associates are permanently assigned or sale transactions are closed at that location</a:t>
            </a:r>
          </a:p>
        </p:txBody>
      </p:sp>
    </p:spTree>
    <p:extLst>
      <p:ext uri="{BB962C8B-B14F-4D97-AF65-F5344CB8AC3E}">
        <p14:creationId xmlns:p14="http://schemas.microsoft.com/office/powerpoint/2010/main" val="6829937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Recordkeeping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Brokers must keep business records, books, and accounts  in compliance and available for DBPR audit</a:t>
            </a:r>
          </a:p>
          <a:p>
            <a:r>
              <a:rPr lang="en-US" altLang="en-US" dirty="0"/>
              <a:t>Must preserve records for five years and two years beyond court proceeding</a:t>
            </a:r>
          </a:p>
          <a:p>
            <a:pPr>
              <a:buFontTx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087076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Title Company/Attorney Escrow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Indicate title company (or attorney) name, address, and telephone number on contract</a:t>
            </a:r>
          </a:p>
          <a:p>
            <a:r>
              <a:rPr lang="en-US" dirty="0"/>
              <a:t>Within 10 business days after deposit is due, buyer’s broker must make written request to title company (attorney) for verification of receipt of deposit</a:t>
            </a:r>
          </a:p>
          <a:p>
            <a:r>
              <a:rPr lang="en-US" dirty="0"/>
              <a:t>Within 10 business days after broker made written request, provide seller’s broker with a copy of written verification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4737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Notice and Settlement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Broker must not disburse escrow funds until transaction closes or with agreement of the parties</a:t>
            </a:r>
          </a:p>
          <a:p>
            <a:r>
              <a:rPr lang="en-US" dirty="0"/>
              <a:t>Broker has conflicting demands</a:t>
            </a:r>
          </a:p>
          <a:p>
            <a:pPr lvl="1"/>
            <a:r>
              <a:rPr lang="en-US" dirty="0"/>
              <a:t>When buyer and seller make demands regarding disbursing of escrow funds that are inconsistent with each other and cannot be resolved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7115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Conflicting Demands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Must notify FREC in writing within 15 business days of receiving conflicting demands</a:t>
            </a:r>
          </a:p>
          <a:p>
            <a:r>
              <a:rPr lang="en-US" dirty="0"/>
              <a:t>Begin settlement procedure within 30 business days of receiving conflicting demands</a:t>
            </a:r>
          </a:p>
          <a:p>
            <a:r>
              <a:rPr lang="en-US" dirty="0"/>
              <a:t>Time periods run concurrently</a:t>
            </a:r>
          </a:p>
        </p:txBody>
      </p:sp>
    </p:spTree>
    <p:extLst>
      <p:ext uri="{BB962C8B-B14F-4D97-AF65-F5344CB8AC3E}">
        <p14:creationId xmlns:p14="http://schemas.microsoft.com/office/powerpoint/2010/main" val="22146828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Settlement (Escape)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M</a:t>
            </a:r>
            <a:r>
              <a:rPr lang="en-US" dirty="0"/>
              <a:t>ediation  Informal, neutral party, negotiated settlement</a:t>
            </a:r>
          </a:p>
          <a:p>
            <a:r>
              <a:rPr lang="en-US" b="1" dirty="0"/>
              <a:t>A</a:t>
            </a:r>
            <a:r>
              <a:rPr lang="en-US" dirty="0"/>
              <a:t>rbitration  Binding judgment by third party (prior consent of parties)</a:t>
            </a:r>
          </a:p>
          <a:p>
            <a:r>
              <a:rPr lang="en-US" b="1" dirty="0"/>
              <a:t>L</a:t>
            </a:r>
            <a:r>
              <a:rPr lang="en-US" dirty="0"/>
              <a:t>itigation</a:t>
            </a:r>
          </a:p>
          <a:p>
            <a:pPr lvl="1"/>
            <a:r>
              <a:rPr lang="en-US" dirty="0"/>
              <a:t>Interpleader – broker has no financial claim</a:t>
            </a:r>
          </a:p>
          <a:p>
            <a:pPr lvl="1"/>
            <a:r>
              <a:rPr lang="en-US" dirty="0"/>
              <a:t>Declaratory judgment – judge declares each party’s rights to funds</a:t>
            </a:r>
          </a:p>
          <a:p>
            <a:r>
              <a:rPr lang="en-US" b="1" dirty="0"/>
              <a:t>E</a:t>
            </a:r>
            <a:r>
              <a:rPr lang="en-US" dirty="0"/>
              <a:t>scrow disbursement order (EDO)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6976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Escrow Disbursement Order (EDO)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Commission issues a determination of who is entitled to disputed funds</a:t>
            </a:r>
          </a:p>
          <a:p>
            <a:r>
              <a:rPr lang="en-US" dirty="0"/>
              <a:t>Funds must be held in brokerage escrow account</a:t>
            </a:r>
          </a:p>
          <a:p>
            <a:r>
              <a:rPr lang="en-US" dirty="0"/>
              <a:t>Must inform FREC within 10 business days if dispute is settled or it goes to court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9267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Exceptions to Notice and Settlement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Brokers are not required to notify FREC or start a settlement procedure in these situations </a:t>
            </a:r>
          </a:p>
          <a:p>
            <a:pPr lvl="1"/>
            <a:r>
              <a:rPr lang="en-US" altLang="en-US" dirty="0"/>
              <a:t>Sale of HUD-owned property</a:t>
            </a:r>
          </a:p>
          <a:p>
            <a:pPr lvl="1"/>
            <a:r>
              <a:rPr lang="en-US" altLang="en-US" dirty="0"/>
              <a:t>Timely notice to cancel a residential condominium contract</a:t>
            </a:r>
          </a:p>
          <a:p>
            <a:pPr lvl="1"/>
            <a:r>
              <a:rPr lang="en-US" altLang="en-US" dirty="0"/>
              <a:t>Failure to satisfy the financing clause in a contract</a:t>
            </a:r>
          </a:p>
          <a:p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886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Good-Faith Doubt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Broker doubts either party’s intention to act in good faith according to the contract</a:t>
            </a:r>
          </a:p>
          <a:p>
            <a:pPr>
              <a:defRPr/>
            </a:pPr>
            <a:r>
              <a:rPr lang="en-US" dirty="0"/>
              <a:t>Notify the FREC in writing within 15 business days of having the doubt</a:t>
            </a:r>
          </a:p>
          <a:p>
            <a:pPr>
              <a:defRPr/>
            </a:pPr>
            <a:r>
              <a:rPr lang="en-US" dirty="0"/>
              <a:t>Begin a settlement procedure within 30 days of having the doubt</a:t>
            </a:r>
          </a:p>
          <a:p>
            <a:pPr marL="0" indent="0">
              <a:buFontTx/>
              <a:buNone/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66910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Rental Information and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Written disclosure required, stating</a:t>
            </a:r>
          </a:p>
          <a:p>
            <a:pPr lvl="1"/>
            <a:r>
              <a:rPr lang="en-US" dirty="0"/>
              <a:t>If rental information provided under contract is not current or accurate, consumer may demand within 30 days of contract date a return of full fee</a:t>
            </a:r>
          </a:p>
          <a:p>
            <a:pPr lvl="1"/>
            <a:r>
              <a:rPr lang="en-US" dirty="0"/>
              <a:t>If consumer does not obtain a rental,  entitled to receive a return of 75% of the fee paid, if demand is made within 30 days of contract date</a:t>
            </a:r>
          </a:p>
          <a:p>
            <a:r>
              <a:rPr lang="en-US" dirty="0"/>
              <a:t>Advertising rental information that is inaccurate or not current is first-degree misdemeanor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0450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Sales Associate’s Commission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Must be paid by associate’s employer; not directly by buyer or seller</a:t>
            </a:r>
          </a:p>
          <a:p>
            <a:r>
              <a:rPr lang="en-US" dirty="0"/>
              <a:t>Associate’s split determined by agreement with employer</a:t>
            </a:r>
          </a:p>
          <a:p>
            <a:r>
              <a:rPr lang="en-US" dirty="0"/>
              <a:t>Associates may not operate independently</a:t>
            </a:r>
          </a:p>
          <a:p>
            <a:pPr lvl="1"/>
            <a:r>
              <a:rPr lang="en-US" dirty="0"/>
              <a:t>All listings, contracts, and commissions are legally the property of the sales associate’s employing broker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521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Office 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Trade name (if used)</a:t>
            </a:r>
          </a:p>
          <a:p>
            <a:r>
              <a:rPr lang="en-US" dirty="0"/>
              <a:t>Broker’s name</a:t>
            </a:r>
          </a:p>
          <a:p>
            <a:r>
              <a:rPr lang="en-US" dirty="0"/>
              <a:t>Words “Licensed Real Estate Broker” or “Lic. Real Estate Broker”</a:t>
            </a:r>
          </a:p>
          <a:p>
            <a:endParaRPr lang="en-US" dirty="0"/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2514600" y="1417639"/>
            <a:ext cx="4114800" cy="12001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Osaka" pitchFamily="96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Osaka" pitchFamily="96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Osaka" pitchFamily="96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Osaka" pitchFamily="96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ea typeface="Osaka" pitchFamily="96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ea typeface="Osaka" pitchFamily="96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ea typeface="Osaka" pitchFamily="96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ea typeface="Osaka" pitchFamily="96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Verdana" panose="020B0604030504040204" pitchFamily="34" charset="0"/>
                <a:ea typeface="Osaka" pitchFamily="96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Little Mo Realty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Murl H. Crawford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Licensed Real Estate Broker</a:t>
            </a:r>
          </a:p>
        </p:txBody>
      </p:sp>
    </p:spTree>
    <p:extLst>
      <p:ext uri="{BB962C8B-B14F-4D97-AF65-F5344CB8AC3E}">
        <p14:creationId xmlns:p14="http://schemas.microsoft.com/office/powerpoint/2010/main" val="14044182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Broker’s Commission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Established by agreement between broker and party who agrees to pay</a:t>
            </a:r>
          </a:p>
          <a:p>
            <a:pPr lvl="1"/>
            <a:r>
              <a:rPr lang="en-US" dirty="0"/>
              <a:t>Negotiable</a:t>
            </a:r>
          </a:p>
          <a:p>
            <a:r>
              <a:rPr lang="en-US" dirty="0"/>
              <a:t>State of Florida does not regulate commission rates or fees</a:t>
            </a:r>
          </a:p>
          <a:p>
            <a:r>
              <a:rPr lang="en-US" dirty="0"/>
              <a:t>Licensees may share their commission with the buyer or seller in that transaction (with full disclosure)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9891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Antitrust Laws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Antitrust laws protect competition and ensure against restraint of trade</a:t>
            </a:r>
          </a:p>
          <a:p>
            <a:pPr lvl="1"/>
            <a:r>
              <a:rPr lang="en-US" dirty="0"/>
              <a:t>Sherman and Clayton Antitrust Acts</a:t>
            </a:r>
          </a:p>
          <a:p>
            <a:pPr lvl="1"/>
            <a:r>
              <a:rPr lang="en-US" dirty="0"/>
              <a:t>Federal Trade Commission Act</a:t>
            </a:r>
          </a:p>
          <a:p>
            <a:r>
              <a:rPr lang="en-US" dirty="0"/>
              <a:t>It is illegal to</a:t>
            </a:r>
          </a:p>
          <a:p>
            <a:pPr lvl="1"/>
            <a:r>
              <a:rPr lang="en-US" dirty="0"/>
              <a:t>Fix commissions or fees for services (price-fixing)</a:t>
            </a:r>
          </a:p>
          <a:p>
            <a:pPr lvl="1"/>
            <a:r>
              <a:rPr lang="en-US" dirty="0"/>
              <a:t>Conspire to split up market areas to avoid competition (market allocation)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70091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Liens on Real Property</a:t>
            </a:r>
            <a:br>
              <a:rPr lang="en-US" altLang="en-US" dirty="0"/>
            </a:br>
            <a:r>
              <a:rPr lang="en-US" altLang="en-US" dirty="0"/>
              <a:t>for Unpaid Sales Commission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brokers (not associates) can seek compensation from buyers or sellers</a:t>
            </a:r>
          </a:p>
          <a:p>
            <a:r>
              <a:rPr lang="en-US" dirty="0"/>
              <a:t>Liens on residential property for nonpayment of commission</a:t>
            </a:r>
          </a:p>
          <a:p>
            <a:pPr lvl="1"/>
            <a:r>
              <a:rPr lang="en-US" dirty="0"/>
              <a:t>Only allowed if broker is given that authority in a listing contract</a:t>
            </a:r>
          </a:p>
          <a:p>
            <a:pPr lvl="1"/>
            <a:r>
              <a:rPr lang="en-US" dirty="0"/>
              <a:t>Otherwise seek civil judgment</a:t>
            </a:r>
          </a:p>
          <a:p>
            <a:r>
              <a:rPr lang="en-US" dirty="0"/>
              <a:t>May not encumber the title to real property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15187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F.S. 475, Part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Commercial Real Estate Sales </a:t>
            </a:r>
          </a:p>
          <a:p>
            <a:r>
              <a:rPr lang="en-US" dirty="0"/>
              <a:t>Gives broker lien rights on seller’s net proceeds from sale of commercial property</a:t>
            </a:r>
          </a:p>
          <a:p>
            <a:r>
              <a:rPr lang="en-US" dirty="0"/>
              <a:t>Not lien rights on the real property</a:t>
            </a:r>
          </a:p>
          <a:p>
            <a:r>
              <a:rPr lang="en-US" dirty="0"/>
              <a:t>Brokerage agreement (listing contract) must clearly state broker’s lien rights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95929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F.S. 475, Part 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Commercial Real Estate Leasing Commission Lien Act</a:t>
            </a:r>
          </a:p>
          <a:p>
            <a:r>
              <a:rPr lang="en-US" dirty="0"/>
              <a:t>Gives broker lien rights for commission earned for leasing commercial real estate</a:t>
            </a:r>
          </a:p>
          <a:p>
            <a:pPr lvl="1"/>
            <a:r>
              <a:rPr lang="en-US" dirty="0"/>
              <a:t>If landlord agreed to pay commission, lien is against landlord’s interest in the real property</a:t>
            </a:r>
          </a:p>
          <a:p>
            <a:pPr lvl="1"/>
            <a:r>
              <a:rPr lang="en-US" dirty="0"/>
              <a:t>If tenant agreed to pay commission, lien is on tenant’s leasehold estate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5936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Kickbacks, Rebates, Unearned Fees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Referral fees for non-real estate services</a:t>
            </a:r>
          </a:p>
          <a:p>
            <a:pPr lvl="1"/>
            <a:r>
              <a:rPr lang="en-US" dirty="0"/>
              <a:t>Buyer and seller must be fully informed</a:t>
            </a:r>
          </a:p>
          <a:p>
            <a:pPr lvl="1"/>
            <a:r>
              <a:rPr lang="en-US" dirty="0"/>
              <a:t>Must not violate RESPA (Illegal for closing services, title searches, appraisals, etc.)</a:t>
            </a:r>
          </a:p>
          <a:p>
            <a:pPr lvl="1"/>
            <a:r>
              <a:rPr lang="en-US" dirty="0"/>
              <a:t>Person receiving kickback must be properly licensed if applicable (e.g., mortgage loan originator license)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93298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Referral Fees for Real Estate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Licensees may share their commission with the buyer or seller in that transaction (with full disclosure)</a:t>
            </a:r>
          </a:p>
          <a:p>
            <a:r>
              <a:rPr lang="en-US" dirty="0"/>
              <a:t>May not share commission with any other unlicensed person </a:t>
            </a:r>
          </a:p>
          <a:p>
            <a:r>
              <a:rPr lang="en-US" dirty="0"/>
              <a:t>May not pay an unlicensed person for referral of real estate business (finder’s fee of up to $50 to a tenant exception)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73500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Brokerage Business Entities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Chapter 475 defines broker to include anyone who is general partner, officer or director of brokerage partnership or corporation</a:t>
            </a:r>
          </a:p>
          <a:p>
            <a:pPr>
              <a:defRPr/>
            </a:pPr>
            <a:r>
              <a:rPr lang="en-US" dirty="0"/>
              <a:t>Chapter 475 prohibits a person licensed as a sales associate or broker associate from registering as a general partner, officer or director of a brokerage entity</a:t>
            </a:r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38321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Business Entities That May Register as Real Estate Brokers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Sole Proprietorship</a:t>
            </a:r>
          </a:p>
          <a:p>
            <a:r>
              <a:rPr lang="en-US" dirty="0"/>
              <a:t>General Partnership</a:t>
            </a:r>
          </a:p>
          <a:p>
            <a:r>
              <a:rPr lang="en-US" dirty="0"/>
              <a:t>Limited Partnership</a:t>
            </a:r>
          </a:p>
          <a:p>
            <a:r>
              <a:rPr lang="en-US" dirty="0"/>
              <a:t>Limited Liability Partnership (LLP)</a:t>
            </a:r>
          </a:p>
          <a:p>
            <a:r>
              <a:rPr lang="en-US" dirty="0"/>
              <a:t>Corporation</a:t>
            </a:r>
          </a:p>
          <a:p>
            <a:r>
              <a:rPr lang="en-US" dirty="0"/>
              <a:t>Limited Liability Company (LLC)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51779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Sole Proprietorship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Owned by one person</a:t>
            </a:r>
          </a:p>
          <a:p>
            <a:r>
              <a:rPr lang="en-US" dirty="0"/>
              <a:t>Owner liability</a:t>
            </a:r>
          </a:p>
          <a:p>
            <a:r>
              <a:rPr lang="en-US" dirty="0"/>
              <a:t>Owner must hold active broker license</a:t>
            </a:r>
          </a:p>
          <a:p>
            <a:r>
              <a:rPr lang="en-US" dirty="0"/>
              <a:t>Register under own name or trade name</a:t>
            </a:r>
          </a:p>
        </p:txBody>
      </p:sp>
    </p:spTree>
    <p:extLst>
      <p:ext uri="{BB962C8B-B14F-4D97-AF65-F5344CB8AC3E}">
        <p14:creationId xmlns:p14="http://schemas.microsoft.com/office/powerpoint/2010/main" val="139661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Associates Names on Entrance 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Names of sales associates and broker associates are optional</a:t>
            </a:r>
          </a:p>
          <a:p>
            <a:pPr lvl="1"/>
            <a:r>
              <a:rPr lang="en-US" dirty="0"/>
              <a:t>If included</a:t>
            </a:r>
          </a:p>
          <a:p>
            <a:pPr lvl="2"/>
            <a:r>
              <a:rPr lang="en-US" dirty="0"/>
              <a:t>Associate names must be below names of brokers</a:t>
            </a:r>
          </a:p>
          <a:p>
            <a:pPr lvl="2"/>
            <a:r>
              <a:rPr lang="en-US" dirty="0"/>
              <a:t>Include license type next to each name, such as sales associate</a:t>
            </a:r>
          </a:p>
          <a:p>
            <a:pPr lvl="2"/>
            <a:r>
              <a:rPr lang="en-US" dirty="0"/>
              <a:t>Line or space must separate associate names from broker names</a:t>
            </a:r>
          </a:p>
        </p:txBody>
      </p:sp>
    </p:spTree>
    <p:extLst>
      <p:ext uri="{BB962C8B-B14F-4D97-AF65-F5344CB8AC3E}">
        <p14:creationId xmlns:p14="http://schemas.microsoft.com/office/powerpoint/2010/main" val="163919591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General Partnership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or more persons engaging in business together</a:t>
            </a:r>
          </a:p>
          <a:p>
            <a:r>
              <a:rPr lang="en-US" dirty="0"/>
              <a:t>Created by written, oral, or implied agreement</a:t>
            </a:r>
          </a:p>
          <a:p>
            <a:r>
              <a:rPr lang="en-US" dirty="0"/>
              <a:t>Each is liable for partnership debts and can bind other partners in contracts</a:t>
            </a:r>
          </a:p>
        </p:txBody>
      </p:sp>
    </p:spTree>
    <p:extLst>
      <p:ext uri="{BB962C8B-B14F-4D97-AF65-F5344CB8AC3E}">
        <p14:creationId xmlns:p14="http://schemas.microsoft.com/office/powerpoint/2010/main" val="127276217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Real Estate Brokerage General Partnership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Register partnership with the DBPR</a:t>
            </a:r>
          </a:p>
          <a:p>
            <a:r>
              <a:rPr lang="en-US" dirty="0"/>
              <a:t>At least one partner must be an active broker</a:t>
            </a:r>
          </a:p>
          <a:p>
            <a:r>
              <a:rPr lang="en-US" dirty="0"/>
              <a:t>Partners who deal with public and perform real estate services must be active brokers</a:t>
            </a:r>
          </a:p>
          <a:p>
            <a:r>
              <a:rPr lang="en-US" dirty="0"/>
              <a:t>Sales associates may not be general partners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12262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Limited Partnership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Created by written instrument filed with Florida Department of State</a:t>
            </a:r>
          </a:p>
          <a:p>
            <a:r>
              <a:rPr lang="en-US" dirty="0"/>
              <a:t>One or more general partners and one or more limited partners</a:t>
            </a:r>
          </a:p>
          <a:p>
            <a:r>
              <a:rPr lang="en-US" dirty="0"/>
              <a:t>Limited partners make investment of cash or property – not services</a:t>
            </a:r>
          </a:p>
          <a:p>
            <a:r>
              <a:rPr lang="en-US" dirty="0"/>
              <a:t>Limited partners have limited liability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25662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Real Estate Brokerage Limited Partnership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Register limited partnership with the DBPR</a:t>
            </a:r>
          </a:p>
          <a:p>
            <a:r>
              <a:rPr lang="en-US" dirty="0"/>
              <a:t>General partners who perform real estate services must be active brokers</a:t>
            </a:r>
          </a:p>
          <a:p>
            <a:r>
              <a:rPr lang="en-US" dirty="0"/>
              <a:t>At least one general partner must be active broker</a:t>
            </a:r>
          </a:p>
          <a:p>
            <a:r>
              <a:rPr lang="en-US" dirty="0"/>
              <a:t>All other general partners must register with DBPR</a:t>
            </a:r>
          </a:p>
          <a:p>
            <a:r>
              <a:rPr lang="en-US" dirty="0"/>
              <a:t>Sales associates may not be general partners</a:t>
            </a:r>
          </a:p>
          <a:p>
            <a:r>
              <a:rPr lang="en-US" dirty="0"/>
              <a:t>Limited partners do not register with DBPR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39504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Ostensible Partnership Prohibited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Quasi partnership</a:t>
            </a:r>
          </a:p>
          <a:p>
            <a:r>
              <a:rPr lang="en-US" dirty="0"/>
              <a:t>When the actions of two or more persons create the appearance that a partnership exists</a:t>
            </a:r>
          </a:p>
          <a:p>
            <a:pPr lvl="1"/>
            <a:r>
              <a:rPr lang="en-US" dirty="0"/>
              <a:t>Each may be liable for other person’s debts and torts</a:t>
            </a:r>
          </a:p>
          <a:p>
            <a:r>
              <a:rPr lang="en-US" dirty="0"/>
              <a:t>Subject to license suspension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6827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Limited Liability Partnership (LLP)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Protection from personal liability</a:t>
            </a:r>
          </a:p>
          <a:p>
            <a:r>
              <a:rPr lang="en-US" dirty="0"/>
              <a:t>Partners are not subject to limitations imposed on limited partners in a traditional limited partnership</a:t>
            </a:r>
          </a:p>
          <a:p>
            <a:r>
              <a:rPr lang="en-US" dirty="0"/>
              <a:t>Name of registered limited liability partnership must include in name</a:t>
            </a:r>
          </a:p>
          <a:p>
            <a:pPr lvl="1"/>
            <a:r>
              <a:rPr lang="en-US" dirty="0"/>
              <a:t>Registered limited liability partnership or LLP    at end of name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01712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Corporations (Inc.)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 artificial person or legal entity created by law</a:t>
            </a:r>
          </a:p>
          <a:p>
            <a:pPr lvl="1"/>
            <a:r>
              <a:rPr lang="en-US" dirty="0"/>
              <a:t>File articles of incorporation with FL Dept. of State</a:t>
            </a:r>
          </a:p>
          <a:p>
            <a:pPr lvl="1"/>
            <a:r>
              <a:rPr lang="en-US" dirty="0"/>
              <a:t>Foreign corporation is organized under laws of another state; may do business in Florida</a:t>
            </a:r>
          </a:p>
          <a:p>
            <a:pPr lvl="1"/>
            <a:r>
              <a:rPr lang="en-US" dirty="0"/>
              <a:t>Domestic corporation incorporated in Florida</a:t>
            </a:r>
          </a:p>
          <a:p>
            <a:pPr lvl="1"/>
            <a:r>
              <a:rPr lang="en-US" dirty="0"/>
              <a:t>Managed by board of directors &amp; officers</a:t>
            </a:r>
          </a:p>
          <a:p>
            <a:pPr lvl="1"/>
            <a:r>
              <a:rPr lang="en-US" dirty="0"/>
              <a:t>May be for profit or non-profit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21789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Real Estate Brokerage Corporation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Register corporation with the DBPR</a:t>
            </a:r>
          </a:p>
          <a:p>
            <a:r>
              <a:rPr lang="en-US" dirty="0"/>
              <a:t>At least one officer or director must be an active broker</a:t>
            </a:r>
          </a:p>
          <a:p>
            <a:r>
              <a:rPr lang="en-US" dirty="0"/>
              <a:t>Active and inactive brokers and unlicensed people may serve as officers and directors</a:t>
            </a:r>
          </a:p>
          <a:p>
            <a:pPr lvl="1"/>
            <a:r>
              <a:rPr lang="en-US" dirty="0"/>
              <a:t>Must be active brokers to perform real estate services</a:t>
            </a:r>
          </a:p>
          <a:p>
            <a:r>
              <a:rPr lang="en-US" dirty="0"/>
              <a:t>Unlicensed officers and directors register with the DBPR</a:t>
            </a:r>
          </a:p>
          <a:p>
            <a:pPr lvl="1"/>
            <a:r>
              <a:rPr lang="en-US" dirty="0"/>
              <a:t>Sales associate may not be officer or director</a:t>
            </a:r>
          </a:p>
          <a:p>
            <a:pPr lvl="1"/>
            <a:r>
              <a:rPr lang="en-US" dirty="0"/>
              <a:t>Sales associate may be shareholder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91400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Limited Liability Company (LLC)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Best features of a corporation and a partnership</a:t>
            </a:r>
          </a:p>
          <a:p>
            <a:pPr lvl="1"/>
            <a:r>
              <a:rPr lang="en-US" dirty="0"/>
              <a:t>Protection from personal liability</a:t>
            </a:r>
          </a:p>
          <a:p>
            <a:pPr lvl="1"/>
            <a:r>
              <a:rPr lang="en-US" dirty="0"/>
              <a:t>IRS treats LLC as a partnership for tax purposes</a:t>
            </a:r>
          </a:p>
          <a:p>
            <a:pPr lvl="1"/>
            <a:r>
              <a:rPr lang="en-US" dirty="0"/>
              <a:t>Income is taxed only once, as in a partnership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32855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Vacancy of Office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If only active broker of a brokerage entity dies, resigns, or is unexpectedly unable to remain as active broker, the vacancy must be filled within 14 calendar days</a:t>
            </a:r>
          </a:p>
          <a:p>
            <a:r>
              <a:rPr lang="en-US" dirty="0"/>
              <a:t>No new brokerage business may be conducted until a new active broker is registered with DBPR</a:t>
            </a:r>
          </a:p>
          <a:p>
            <a:r>
              <a:rPr lang="en-US" dirty="0"/>
              <a:t>Failure to timely replace broker results in cancellation of the registration and licensees become involuntary inactive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232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Brokerage Entity 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the brokerage entity is a partnership, corporation, or limited liability partnership/company sign must contain</a:t>
            </a:r>
          </a:p>
          <a:p>
            <a:pPr lvl="1"/>
            <a:r>
              <a:rPr lang="en-US" dirty="0"/>
              <a:t>Name of firm or corporation </a:t>
            </a:r>
          </a:p>
          <a:p>
            <a:pPr lvl="1"/>
            <a:r>
              <a:rPr lang="en-US" dirty="0"/>
              <a:t>Name of at least one active broker</a:t>
            </a:r>
          </a:p>
          <a:p>
            <a:pPr lvl="1"/>
            <a:r>
              <a:rPr lang="en-US" dirty="0"/>
              <a:t>Words, “Licensed Real Estate Broker”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5"/>
          <p:cNvSpPr txBox="1">
            <a:spLocks/>
          </p:cNvSpPr>
          <p:nvPr/>
        </p:nvSpPr>
        <p:spPr>
          <a:xfrm>
            <a:off x="2362200" y="1600201"/>
            <a:ext cx="4419600" cy="14478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altLang="en-US" sz="2200" dirty="0">
                <a:solidFill>
                  <a:schemeClr val="bg1"/>
                </a:solidFill>
              </a:rPr>
              <a:t>Kellogg Real Estate, Inc.</a:t>
            </a:r>
          </a:p>
          <a:p>
            <a:pPr marL="0" indent="0" algn="ctr">
              <a:buFontTx/>
              <a:buNone/>
            </a:pPr>
            <a:r>
              <a:rPr lang="en-US" altLang="en-US" sz="2200" dirty="0">
                <a:solidFill>
                  <a:schemeClr val="bg1"/>
                </a:solidFill>
              </a:rPr>
              <a:t>Sandi M. Kellogg</a:t>
            </a:r>
          </a:p>
          <a:p>
            <a:pPr marL="0" indent="0" algn="ctr">
              <a:buFontTx/>
              <a:buNone/>
            </a:pPr>
            <a:r>
              <a:rPr lang="en-US" altLang="en-US" sz="2200" dirty="0">
                <a:solidFill>
                  <a:schemeClr val="bg1"/>
                </a:solidFill>
              </a:rPr>
              <a:t>Licensed Real Estate Broker</a:t>
            </a:r>
          </a:p>
          <a:p>
            <a:pPr marL="0" indent="0" algn="ctr">
              <a:buFontTx/>
              <a:buNone/>
            </a:pPr>
            <a:endParaRPr lang="en-US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55408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Temporary Broker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Vacancy of office may be filled with a temporary broker</a:t>
            </a:r>
          </a:p>
          <a:p>
            <a:pPr lvl="1"/>
            <a:r>
              <a:rPr lang="en-US" dirty="0"/>
              <a:t>Must be registered with the DBPR</a:t>
            </a:r>
          </a:p>
          <a:p>
            <a:pPr lvl="1"/>
            <a:r>
              <a:rPr lang="en-US" dirty="0"/>
              <a:t>Temporary broker for up to 60 days without need to comply with the Secretary of State registration requirements</a:t>
            </a:r>
          </a:p>
          <a:p>
            <a:pPr lvl="1"/>
            <a:r>
              <a:rPr lang="en-US" dirty="0"/>
              <a:t>Failure to appoint an active or temporary broker within the 14-day deadline results in the automatic cancellation of the brokerage’s DBPR registration</a:t>
            </a:r>
          </a:p>
        </p:txBody>
      </p:sp>
    </p:spTree>
    <p:extLst>
      <p:ext uri="{BB962C8B-B14F-4D97-AF65-F5344CB8AC3E}">
        <p14:creationId xmlns:p14="http://schemas.microsoft.com/office/powerpoint/2010/main" val="204103756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Business Entities That May Not Register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en-US" dirty="0"/>
              <a:t>Corporation sole – church (religious) organization</a:t>
            </a:r>
          </a:p>
          <a:p>
            <a:r>
              <a:rPr lang="en-US" altLang="en-US" dirty="0"/>
              <a:t>Joint venture – temporary business arrangement</a:t>
            </a:r>
          </a:p>
          <a:p>
            <a:pPr lvl="2"/>
            <a:r>
              <a:rPr lang="en-US" altLang="en-US" dirty="0"/>
              <a:t>Two separately registered brokers may conduct real estate business as a joint venture</a:t>
            </a:r>
          </a:p>
          <a:p>
            <a:r>
              <a:rPr lang="en-US" altLang="en-US" dirty="0"/>
              <a:t>Business trust – involves entity’s own property</a:t>
            </a:r>
          </a:p>
          <a:p>
            <a:r>
              <a:rPr lang="en-US" altLang="en-US" dirty="0"/>
              <a:t>Cooperative association – involves own property</a:t>
            </a:r>
          </a:p>
          <a:p>
            <a:r>
              <a:rPr lang="en-US" altLang="en-US" dirty="0"/>
              <a:t>Unincorporated association – example is property owners in a subdivision</a:t>
            </a:r>
          </a:p>
        </p:txBody>
      </p:sp>
    </p:spTree>
    <p:extLst>
      <p:ext uri="{BB962C8B-B14F-4D97-AF65-F5344CB8AC3E}">
        <p14:creationId xmlns:p14="http://schemas.microsoft.com/office/powerpoint/2010/main" val="184407280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Trade (Fictitious)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Business name other than the legal name of the person doing business</a:t>
            </a:r>
          </a:p>
          <a:p>
            <a:r>
              <a:rPr lang="en-US" dirty="0"/>
              <a:t>T/A (trading as)</a:t>
            </a:r>
          </a:p>
          <a:p>
            <a:r>
              <a:rPr lang="en-US" dirty="0"/>
              <a:t>D/B/A (doing business as)</a:t>
            </a:r>
          </a:p>
          <a:p>
            <a:r>
              <a:rPr lang="en-US" dirty="0"/>
              <a:t>Fictitious name refers to the name registered with the DOS</a:t>
            </a:r>
          </a:p>
          <a:p>
            <a:r>
              <a:rPr lang="en-US" dirty="0"/>
              <a:t>Brokers who operate under trade names must also register trade name with DBPR</a:t>
            </a:r>
          </a:p>
          <a:p>
            <a:r>
              <a:rPr lang="en-US" dirty="0"/>
              <a:t>Associates must have licenses issued in their legal names (not under a trade name)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87548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Forming a Professional Association in Associate’s Legal Name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Sales associates and broker associates may organize themselves in a type of professional association in their legal name only</a:t>
            </a:r>
          </a:p>
          <a:p>
            <a:r>
              <a:rPr lang="en-US" dirty="0"/>
              <a:t>Register with </a:t>
            </a:r>
            <a:r>
              <a:rPr lang="en-US"/>
              <a:t>DOS  </a:t>
            </a:r>
            <a:endParaRPr lang="en-US" dirty="0"/>
          </a:p>
          <a:p>
            <a:r>
              <a:rPr lang="en-US" dirty="0"/>
              <a:t>Provide DBPR proof of DOS registration and then can be issued license in sales associate name with professional designation</a:t>
            </a:r>
          </a:p>
          <a:p>
            <a:pPr lvl="1"/>
            <a:r>
              <a:rPr lang="en-US" dirty="0"/>
              <a:t>Professional corporation (PA)</a:t>
            </a:r>
          </a:p>
          <a:p>
            <a:pPr lvl="1"/>
            <a:r>
              <a:rPr lang="en-US" dirty="0"/>
              <a:t>Limited liability company (LLC)</a:t>
            </a:r>
          </a:p>
          <a:p>
            <a:pPr lvl="1"/>
            <a:r>
              <a:rPr lang="en-US" dirty="0"/>
              <a:t>Professional limited liability company (PLLC)</a:t>
            </a:r>
          </a:p>
        </p:txBody>
      </p:sp>
    </p:spTree>
    <p:extLst>
      <p:ext uri="{BB962C8B-B14F-4D97-AF65-F5344CB8AC3E}">
        <p14:creationId xmlns:p14="http://schemas.microsoft.com/office/powerpoint/2010/main" val="156697682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Personal Assistants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Unlicensed</a:t>
            </a:r>
          </a:p>
          <a:p>
            <a:pPr lvl="1"/>
            <a:r>
              <a:rPr lang="en-US" dirty="0"/>
              <a:t>Administrative tasks</a:t>
            </a:r>
          </a:p>
          <a:p>
            <a:pPr lvl="1"/>
            <a:r>
              <a:rPr lang="en-US" dirty="0"/>
              <a:t>May not perform duties requiring a license</a:t>
            </a:r>
          </a:p>
          <a:p>
            <a:pPr lvl="1"/>
            <a:r>
              <a:rPr lang="en-US" dirty="0"/>
              <a:t>May not be paid a commission</a:t>
            </a:r>
          </a:p>
          <a:p>
            <a:pPr lvl="1"/>
            <a:r>
              <a:rPr lang="en-US" dirty="0"/>
              <a:t>Licensee who employs unlicensed assistants</a:t>
            </a:r>
          </a:p>
          <a:p>
            <a:pPr lvl="2"/>
            <a:r>
              <a:rPr lang="en-US" dirty="0"/>
              <a:t>Must comply with state and federal employment laws</a:t>
            </a:r>
          </a:p>
          <a:p>
            <a:r>
              <a:rPr lang="en-US" dirty="0"/>
              <a:t>Licensed</a:t>
            </a:r>
          </a:p>
          <a:p>
            <a:pPr lvl="1"/>
            <a:r>
              <a:rPr lang="en-US" dirty="0"/>
              <a:t>Can perform services of real estate</a:t>
            </a:r>
          </a:p>
          <a:p>
            <a:pPr lvl="1"/>
            <a:r>
              <a:rPr lang="en-US" dirty="0"/>
              <a:t>Must be registered with employing broker</a:t>
            </a:r>
          </a:p>
          <a:p>
            <a:pPr lvl="1"/>
            <a:r>
              <a:rPr lang="en-US" dirty="0"/>
              <a:t>Broker must pay licensed assistant for brokerage activities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621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Advertising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Advertising must inform people they are dealing with a licensee or a brokerage firm</a:t>
            </a:r>
          </a:p>
          <a:p>
            <a:pPr lvl="1"/>
            <a:r>
              <a:rPr lang="en-US" dirty="0"/>
              <a:t>Broker is responsible for all advertising</a:t>
            </a:r>
          </a:p>
          <a:p>
            <a:r>
              <a:rPr lang="en-US" dirty="0"/>
              <a:t>Must include name of brokerage firm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890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Advertising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name or logo used by one or more licensees who represent themselves to the public as a team or group</a:t>
            </a:r>
          </a:p>
          <a:p>
            <a:r>
              <a:rPr lang="en-US" dirty="0"/>
              <a:t>Team concept allows broker associates and sales associates to join forces to serve a wider group of customers more efficiently</a:t>
            </a:r>
          </a:p>
          <a:p>
            <a:r>
              <a:rPr lang="en-US" dirty="0"/>
              <a:t>Teams must advertise in the name of the brokerage firm</a:t>
            </a:r>
          </a:p>
        </p:txBody>
      </p:sp>
    </p:spTree>
    <p:extLst>
      <p:ext uri="{BB962C8B-B14F-4D97-AF65-F5344CB8AC3E}">
        <p14:creationId xmlns:p14="http://schemas.microsoft.com/office/powerpoint/2010/main" val="1326967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Advertising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Team must file with employing broker the name of the licensee whom the team designates to be responsible for ensuring team advertising complies with license law </a:t>
            </a:r>
          </a:p>
          <a:p>
            <a:r>
              <a:rPr lang="en-US" dirty="0"/>
              <a:t>Registered broker must at least monthly maintain a record of team members</a:t>
            </a:r>
          </a:p>
          <a:p>
            <a:r>
              <a:rPr lang="en-US" dirty="0"/>
              <a:t>Teams must advertise in the name of the brokerage firm</a:t>
            </a:r>
          </a:p>
          <a:p>
            <a:r>
              <a:rPr lang="en-US" dirty="0"/>
              <a:t>The team name in ads must be no larger than the name of the registered broker</a:t>
            </a:r>
          </a:p>
        </p:txBody>
      </p:sp>
    </p:spTree>
    <p:extLst>
      <p:ext uri="{BB962C8B-B14F-4D97-AF65-F5344CB8AC3E}">
        <p14:creationId xmlns:p14="http://schemas.microsoft.com/office/powerpoint/2010/main" val="285756589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Internal Design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2956</Words>
  <Application>Microsoft Office PowerPoint</Application>
  <PresentationFormat>On-screen Show (4:3)</PresentationFormat>
  <Paragraphs>355</Paragraphs>
  <Slides>64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64</vt:i4>
      </vt:variant>
    </vt:vector>
  </HeadingPairs>
  <TitlesOfParts>
    <vt:vector size="68" baseType="lpstr">
      <vt:lpstr>Arial</vt:lpstr>
      <vt:lpstr>Calibri</vt:lpstr>
      <vt:lpstr>1_Office Theme</vt:lpstr>
      <vt:lpstr>1_Internal Designs</vt:lpstr>
      <vt:lpstr>Florida Real Estate Principles, Practices &amp; Law 43rd Edition</vt:lpstr>
      <vt:lpstr>Brokerage Offices</vt:lpstr>
      <vt:lpstr>Branch Office</vt:lpstr>
      <vt:lpstr>Office Signs</vt:lpstr>
      <vt:lpstr>Associates Names on Entrance Sign</vt:lpstr>
      <vt:lpstr>Brokerage Entity Signs</vt:lpstr>
      <vt:lpstr>Advertising</vt:lpstr>
      <vt:lpstr>Team Advertising</vt:lpstr>
      <vt:lpstr>Team Advertising</vt:lpstr>
      <vt:lpstr>Blind Advertisement</vt:lpstr>
      <vt:lpstr>Names of Licensees in Advertising</vt:lpstr>
      <vt:lpstr>False Advertising</vt:lpstr>
      <vt:lpstr>Internet Advertising</vt:lpstr>
      <vt:lpstr>Licensee Selling Property By Owner</vt:lpstr>
      <vt:lpstr>Telephone Solicitation</vt:lpstr>
      <vt:lpstr>Telephone Solicitation Regulation</vt:lpstr>
      <vt:lpstr>Exceptions to National Do-Not-Call List</vt:lpstr>
      <vt:lpstr>Email Advertising</vt:lpstr>
      <vt:lpstr>Fax Solicitations</vt:lpstr>
      <vt:lpstr>Escrow or Trust Accounts</vt:lpstr>
      <vt:lpstr>Acceptable Depositories</vt:lpstr>
      <vt:lpstr>Immediately Defined</vt:lpstr>
      <vt:lpstr>Example of Escrow Deposit</vt:lpstr>
      <vt:lpstr>Escrow Check Payable to Sales Associate</vt:lpstr>
      <vt:lpstr>Postdated Checks and Insufficient Funds</vt:lpstr>
      <vt:lpstr>Broker-Held Escrow Accounts</vt:lpstr>
      <vt:lpstr>Interest-Bearing Escrow Accounts</vt:lpstr>
      <vt:lpstr>Misappropriation of Escrow Funds</vt:lpstr>
      <vt:lpstr>Money to Maintain Escrow Account</vt:lpstr>
      <vt:lpstr>Recordkeeping</vt:lpstr>
      <vt:lpstr>Title Company/Attorney Escrow Accounts</vt:lpstr>
      <vt:lpstr>Notice and Settlement Procedures</vt:lpstr>
      <vt:lpstr>Conflicting Demands</vt:lpstr>
      <vt:lpstr>Settlement (Escape) Procedures</vt:lpstr>
      <vt:lpstr>Escrow Disbursement Order (EDO)</vt:lpstr>
      <vt:lpstr>Exceptions to Notice and Settlement Procedures</vt:lpstr>
      <vt:lpstr>Good-Faith Doubt</vt:lpstr>
      <vt:lpstr>Rental Information and Lists</vt:lpstr>
      <vt:lpstr>Sales Associate’s Commission</vt:lpstr>
      <vt:lpstr>Broker’s Commission</vt:lpstr>
      <vt:lpstr>Antitrust Laws</vt:lpstr>
      <vt:lpstr>Liens on Real Property for Unpaid Sales Commission</vt:lpstr>
      <vt:lpstr>F.S. 475, Part III</vt:lpstr>
      <vt:lpstr>F.S. 475, Part IV</vt:lpstr>
      <vt:lpstr>Kickbacks, Rebates, Unearned Fees</vt:lpstr>
      <vt:lpstr>Referral Fees for Real Estate Services</vt:lpstr>
      <vt:lpstr>Brokerage Business Entities</vt:lpstr>
      <vt:lpstr>Business Entities That May Register as Real Estate Brokers</vt:lpstr>
      <vt:lpstr>Sole Proprietorship</vt:lpstr>
      <vt:lpstr>General Partnership</vt:lpstr>
      <vt:lpstr>Real Estate Brokerage General Partnership</vt:lpstr>
      <vt:lpstr>Limited Partnership</vt:lpstr>
      <vt:lpstr>Real Estate Brokerage Limited Partnership</vt:lpstr>
      <vt:lpstr>Ostensible Partnership Prohibited</vt:lpstr>
      <vt:lpstr>Limited Liability Partnership (LLP)</vt:lpstr>
      <vt:lpstr>Corporations (Inc.)</vt:lpstr>
      <vt:lpstr>Real Estate Brokerage Corporation</vt:lpstr>
      <vt:lpstr>Limited Liability Company (LLC)</vt:lpstr>
      <vt:lpstr>Vacancy of Office</vt:lpstr>
      <vt:lpstr>Temporary Broker</vt:lpstr>
      <vt:lpstr>Business Entities That May Not Register</vt:lpstr>
      <vt:lpstr>Trade (Fictitious) Names</vt:lpstr>
      <vt:lpstr>Forming a Professional Association in Associate’s Legal Name</vt:lpstr>
      <vt:lpstr>Personal Assistants</vt:lpstr>
    </vt:vector>
  </TitlesOfParts>
  <Company>Kaplan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Florida Real Estate Principles, Practices &amp; Law 40th Edition</dc:title>
  <dc:creator>HowardsWork</dc:creator>
  <cp:lastModifiedBy>Michael Stoufer</cp:lastModifiedBy>
  <cp:revision>56</cp:revision>
  <dcterms:created xsi:type="dcterms:W3CDTF">2014-05-01T13:25:59Z</dcterms:created>
  <dcterms:modified xsi:type="dcterms:W3CDTF">2019-11-06T19:10:24Z</dcterms:modified>
</cp:coreProperties>
</file>