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7" r:id="rId2"/>
  </p:sldMasterIdLst>
  <p:notesMasterIdLst>
    <p:notesMasterId r:id="rId23"/>
  </p:notesMasterIdLst>
  <p:sldIdLst>
    <p:sldId id="256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60" r:id="rId19"/>
    <p:sldId id="278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Crawford" initials="L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83587" autoAdjust="0"/>
  </p:normalViewPr>
  <p:slideViewPr>
    <p:cSldViewPr>
      <p:cViewPr varScale="1">
        <p:scale>
          <a:sx n="95" d="100"/>
          <a:sy n="95" d="100"/>
        </p:scale>
        <p:origin x="24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94C9-6216-440D-B8FD-49E0DA8B29FA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CFC0A-E269-4C7D-A0F3-DC1035E90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CFC0A-E269-4C7D-A0F3-DC1035E902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8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CFC0A-E269-4C7D-A0F3-DC1035E902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1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CFC0A-E269-4C7D-A0F3-DC1035E902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4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3007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521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25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421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088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3956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0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86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991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71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269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95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6718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5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86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7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©2017 Kaplan, Inc.</a:t>
            </a:r>
          </a:p>
        </p:txBody>
      </p:sp>
    </p:spTree>
    <p:extLst>
      <p:ext uri="{BB962C8B-B14F-4D97-AF65-F5344CB8AC3E}">
        <p14:creationId xmlns:p14="http://schemas.microsoft.com/office/powerpoint/2010/main" val="34578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Florida Real Estate Principles, Practices &amp; Law 43rd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 </a:t>
            </a:r>
            <a:r>
              <a:rPr lang="en-US" altLang="en-US" dirty="0"/>
              <a:t>Real Estate License Law And Commission Rules</a:t>
            </a:r>
          </a:p>
        </p:txBody>
      </p:sp>
    </p:spTree>
    <p:extLst>
      <p:ext uri="{BB962C8B-B14F-4D97-AF65-F5344CB8AC3E}">
        <p14:creationId xmlns:p14="http://schemas.microsoft.com/office/powerpoint/2010/main" val="240024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License Renewal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Renewal period is two years</a:t>
            </a:r>
          </a:p>
          <a:p>
            <a:pPr lvl="1"/>
            <a:r>
              <a:rPr lang="en-US" dirty="0"/>
              <a:t>Licenses expire on March 31 or September 30</a:t>
            </a:r>
          </a:p>
          <a:p>
            <a:pPr lvl="1"/>
            <a:r>
              <a:rPr lang="en-US" dirty="0"/>
              <a:t>Must renew prior to expiration date</a:t>
            </a:r>
          </a:p>
          <a:p>
            <a:pPr lvl="1"/>
            <a:r>
              <a:rPr lang="en-US" dirty="0"/>
              <a:t>Notified by the DBPR 90 days in advance of expiration date</a:t>
            </a:r>
          </a:p>
          <a:p>
            <a:pPr lvl="1"/>
            <a:r>
              <a:rPr lang="en-US" dirty="0"/>
              <a:t>Post-license or continuing education requirement must be completed</a:t>
            </a:r>
          </a:p>
          <a:p>
            <a:pPr lvl="1"/>
            <a:r>
              <a:rPr lang="en-US" dirty="0"/>
              <a:t>Late fee charged if renewed after expiration date</a:t>
            </a:r>
          </a:p>
          <a:p>
            <a:r>
              <a:rPr lang="en-US" dirty="0"/>
              <a:t>Unlicensed practice of real estate following expiration of license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2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Armed Forces Renewal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Licensee in good standing who is a member of the U.S. Armed Forces is exempt from renewal during active duty and for 2 years after discharge from active duty</a:t>
            </a:r>
          </a:p>
          <a:p>
            <a:pPr lvl="1"/>
            <a:r>
              <a:rPr lang="en-US" dirty="0"/>
              <a:t>If military duty is out of state, the exemption also applies to a licensed spouse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14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Active vs. Inactive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Active license required to perform services of real estate for compensation</a:t>
            </a:r>
          </a:p>
          <a:p>
            <a:r>
              <a:rPr lang="en-US" dirty="0"/>
              <a:t>Voluntary Inactive Status</a:t>
            </a:r>
          </a:p>
          <a:p>
            <a:pPr lvl="1"/>
            <a:r>
              <a:rPr lang="en-US" dirty="0"/>
              <a:t>Licensee requests inactive status</a:t>
            </a:r>
          </a:p>
          <a:p>
            <a:pPr lvl="1"/>
            <a:r>
              <a:rPr lang="en-US" dirty="0"/>
              <a:t>Voluntary inactive licensees must complete education and renewal requirements</a:t>
            </a:r>
          </a:p>
          <a:p>
            <a:r>
              <a:rPr lang="en-US" dirty="0"/>
              <a:t>Involuntary Inactive Status</a:t>
            </a:r>
          </a:p>
          <a:p>
            <a:pPr lvl="1"/>
            <a:r>
              <a:rPr lang="en-US" dirty="0"/>
              <a:t>Fail to renew license before the expiration date</a:t>
            </a:r>
          </a:p>
          <a:p>
            <a:pPr lvl="1"/>
            <a:r>
              <a:rPr lang="en-US" dirty="0"/>
              <a:t>After 2 years, involuntary inactive license is null and void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4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Involuntary Inactive License Reactivation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Involuntary inactive status:</a:t>
            </a:r>
          </a:p>
          <a:p>
            <a:pPr lvl="1"/>
            <a:r>
              <a:rPr lang="en-US" dirty="0"/>
              <a:t>12 months or less</a:t>
            </a:r>
          </a:p>
          <a:p>
            <a:pPr lvl="2"/>
            <a:r>
              <a:rPr lang="en-US" dirty="0"/>
              <a:t>Complete 14 hour continuing education course</a:t>
            </a:r>
          </a:p>
          <a:p>
            <a:pPr lvl="1"/>
            <a:r>
              <a:rPr lang="en-US" dirty="0"/>
              <a:t>More than 12 months but less than 24 months</a:t>
            </a:r>
          </a:p>
          <a:p>
            <a:pPr lvl="2"/>
            <a:r>
              <a:rPr lang="en-US" dirty="0"/>
              <a:t>Complete 28 hours of a FREC-prescribed reactivation education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13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Involuntary Inactive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broker’s license is suspended or revoked for discipline</a:t>
            </a:r>
          </a:p>
          <a:p>
            <a:pPr lvl="1"/>
            <a:r>
              <a:rPr lang="en-US" dirty="0"/>
              <a:t>The licenses of sales associates and broker associates employed by the broker are automatically placed in inactive status</a:t>
            </a:r>
          </a:p>
          <a:p>
            <a:pPr lvl="1"/>
            <a:r>
              <a:rPr lang="en-US" dirty="0"/>
              <a:t>Associates may become active again under a new employer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02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Null and Void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license is null and void when it no longer exists</a:t>
            </a:r>
          </a:p>
          <a:p>
            <a:pPr lvl="1"/>
            <a:r>
              <a:rPr lang="en-US" dirty="0"/>
              <a:t>License has been involuntary inactive for more than two years</a:t>
            </a:r>
          </a:p>
          <a:p>
            <a:pPr lvl="1"/>
            <a:r>
              <a:rPr lang="en-US" dirty="0"/>
              <a:t>Revoked following disciplinary proceedings</a:t>
            </a:r>
          </a:p>
          <a:p>
            <a:pPr lvl="1"/>
            <a:r>
              <a:rPr lang="en-US" dirty="0"/>
              <a:t>Failure to complete post-license education before initial expiration date</a:t>
            </a:r>
          </a:p>
          <a:p>
            <a:pPr lvl="1"/>
            <a:r>
              <a:rPr lang="en-US" dirty="0"/>
              <a:t>Voluntarily relinquish or cancel (does not involve disciplinary action)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13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Cease To Be In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Licensee cannot conduct business</a:t>
            </a:r>
          </a:p>
          <a:p>
            <a:r>
              <a:rPr lang="en-US" dirty="0"/>
              <a:t>Four causes</a:t>
            </a:r>
          </a:p>
          <a:p>
            <a:pPr lvl="1"/>
            <a:r>
              <a:rPr lang="en-US" dirty="0"/>
              <a:t>Broker changes business address</a:t>
            </a:r>
          </a:p>
          <a:p>
            <a:pPr lvl="1"/>
            <a:r>
              <a:rPr lang="en-US" dirty="0"/>
              <a:t>Real estate school changes business address</a:t>
            </a:r>
          </a:p>
          <a:p>
            <a:pPr lvl="1"/>
            <a:r>
              <a:rPr lang="en-US" dirty="0"/>
              <a:t>Sales associate changes employer</a:t>
            </a:r>
          </a:p>
          <a:p>
            <a:pPr lvl="1"/>
            <a:r>
              <a:rPr lang="en-US" dirty="0"/>
              <a:t>Instructor changes employer</a:t>
            </a:r>
          </a:p>
          <a:p>
            <a:r>
              <a:rPr lang="en-US" dirty="0"/>
              <a:t>DBPR must be notified within 10 days of any of these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79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Current Mailing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residential address a licensee uses to receive mail</a:t>
            </a:r>
          </a:p>
          <a:p>
            <a:r>
              <a:rPr lang="en-US" dirty="0"/>
              <a:t>PO box is acceptable mailing address</a:t>
            </a:r>
          </a:p>
          <a:p>
            <a:r>
              <a:rPr lang="en-US" dirty="0"/>
              <a:t>Address of record</a:t>
            </a:r>
          </a:p>
          <a:p>
            <a:pPr lvl="1"/>
            <a:r>
              <a:rPr lang="en-US" dirty="0"/>
              <a:t>Where DBPR sends official communication </a:t>
            </a:r>
          </a:p>
          <a:p>
            <a:pPr lvl="1"/>
            <a:r>
              <a:rPr lang="en-US" dirty="0"/>
              <a:t>Mailing or email address</a:t>
            </a:r>
          </a:p>
          <a:p>
            <a:r>
              <a:rPr lang="en-US" dirty="0"/>
              <a:t>Citation with $500 fine for failure to notify within 10 days</a:t>
            </a:r>
          </a:p>
        </p:txBody>
      </p:sp>
    </p:spTree>
    <p:extLst>
      <p:ext uri="{BB962C8B-B14F-4D97-AF65-F5344CB8AC3E}">
        <p14:creationId xmlns:p14="http://schemas.microsoft.com/office/powerpoint/2010/main" val="477603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Nonresident Licensees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Notify FREC within 60 days of change in residency</a:t>
            </a:r>
          </a:p>
          <a:p>
            <a:r>
              <a:rPr lang="en-US" dirty="0"/>
              <a:t>Must complete post-license requirement and thereafter continuing education </a:t>
            </a:r>
          </a:p>
          <a:p>
            <a:r>
              <a:rPr lang="en-US" dirty="0"/>
              <a:t>Citation with $300 fine for failure to timely notify</a:t>
            </a:r>
          </a:p>
        </p:txBody>
      </p:sp>
    </p:spTree>
    <p:extLst>
      <p:ext uri="{BB962C8B-B14F-4D97-AF65-F5344CB8AC3E}">
        <p14:creationId xmlns:p14="http://schemas.microsoft.com/office/powerpoint/2010/main" val="249208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 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licenses are issued to a  broker who qualifies as the broker for more than one business entity</a:t>
            </a:r>
          </a:p>
          <a:p>
            <a:r>
              <a:rPr lang="en-US" dirty="0"/>
              <a:t>For each business that a person is a broker, a separate broker license must be obtained</a:t>
            </a:r>
          </a:p>
          <a:p>
            <a:pPr lvl="1"/>
            <a:r>
              <a:rPr lang="en-US" dirty="0"/>
              <a:t>Sales associates and broker associates are registered under one brokerage 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Department of Business and Professional Regulation (DBPR)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Under the executive branch</a:t>
            </a:r>
          </a:p>
          <a:p>
            <a:r>
              <a:rPr lang="en-US" dirty="0"/>
              <a:t>Chief administrator: Secretary of DBPR</a:t>
            </a:r>
          </a:p>
          <a:p>
            <a:pPr lvl="1"/>
            <a:r>
              <a:rPr lang="en-US" dirty="0"/>
              <a:t>Appointed by governor, subject to senate confirmation</a:t>
            </a:r>
          </a:p>
          <a:p>
            <a:r>
              <a:rPr lang="en-US" dirty="0"/>
              <a:t>Licenses and regulates businesses and professionals</a:t>
            </a:r>
          </a:p>
          <a:p>
            <a:r>
              <a:rPr lang="en-US" dirty="0"/>
              <a:t>Granted legal powers by legislature</a:t>
            </a:r>
          </a:p>
          <a:p>
            <a:pPr lvl="1"/>
            <a:r>
              <a:rPr lang="en-US" dirty="0"/>
              <a:t>Investigate complaints</a:t>
            </a:r>
          </a:p>
          <a:p>
            <a:pPr lvl="1"/>
            <a:r>
              <a:rPr lang="en-US" dirty="0"/>
              <a:t>Issue subpoenas</a:t>
            </a:r>
          </a:p>
          <a:p>
            <a:pPr lvl="1"/>
            <a:r>
              <a:rPr lang="en-US" dirty="0"/>
              <a:t>Issue cease and desist orders</a:t>
            </a:r>
          </a:p>
          <a:p>
            <a:pPr lvl="1"/>
            <a:r>
              <a:rPr lang="en-US" dirty="0"/>
              <a:t>Issue citations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65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Group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licenses are issued to sales associates and broker associates who register under an owner-developer (real estate developer)</a:t>
            </a:r>
          </a:p>
          <a:p>
            <a:r>
              <a:rPr lang="en-US" dirty="0"/>
              <a:t>Owner-developer sends DBPR list of legal company names</a:t>
            </a:r>
          </a:p>
          <a:p>
            <a:r>
              <a:rPr lang="en-US" dirty="0"/>
              <a:t>Sales associate or broker associate has</a:t>
            </a:r>
          </a:p>
          <a:p>
            <a:pPr lvl="1"/>
            <a:r>
              <a:rPr lang="en-US" dirty="0"/>
              <a:t>One license</a:t>
            </a:r>
          </a:p>
          <a:p>
            <a:pPr lvl="1"/>
            <a:r>
              <a:rPr lang="en-US" dirty="0"/>
              <a:t>One employer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0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Divisions Under DBPR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Division of Professions</a:t>
            </a:r>
          </a:p>
          <a:p>
            <a:r>
              <a:rPr lang="en-US" dirty="0"/>
              <a:t>Division of Service Operations</a:t>
            </a:r>
          </a:p>
          <a:p>
            <a:r>
              <a:rPr lang="en-US" dirty="0"/>
              <a:t>Division of Florida Condominiums, Timeshares, and Mobile Homes</a:t>
            </a:r>
          </a:p>
          <a:p>
            <a:r>
              <a:rPr lang="en-US" dirty="0"/>
              <a:t>Division of Real Estate (DRE)</a:t>
            </a:r>
          </a:p>
          <a:p>
            <a:pPr lvl="1"/>
            <a:r>
              <a:rPr lang="en-US" dirty="0"/>
              <a:t>Division Director</a:t>
            </a:r>
          </a:p>
          <a:p>
            <a:pPr lvl="1"/>
            <a:r>
              <a:rPr lang="en-US" dirty="0"/>
              <a:t>Employees of DBPR</a:t>
            </a:r>
          </a:p>
          <a:p>
            <a:pPr lvl="1"/>
            <a:r>
              <a:rPr lang="en-US" dirty="0"/>
              <a:t>Provide services needed to administer real estate license law</a:t>
            </a:r>
          </a:p>
          <a:p>
            <a:pPr lvl="2"/>
            <a:r>
              <a:rPr lang="en-US" dirty="0"/>
              <a:t>Administrative and ministerial duties</a:t>
            </a:r>
          </a:p>
          <a:p>
            <a:pPr lvl="1"/>
            <a:r>
              <a:rPr lang="en-US" dirty="0"/>
              <a:t>Office located in Orlando</a:t>
            </a:r>
          </a:p>
        </p:txBody>
      </p:sp>
    </p:spTree>
    <p:extLst>
      <p:ext uri="{BB962C8B-B14F-4D97-AF65-F5344CB8AC3E}">
        <p14:creationId xmlns:p14="http://schemas.microsoft.com/office/powerpoint/2010/main" val="252039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Florida Real Estate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Regulatory body charged by Florida Legislature </a:t>
            </a:r>
          </a:p>
          <a:p>
            <a:pPr lvl="1"/>
            <a:r>
              <a:rPr lang="en-US" dirty="0"/>
              <a:t>Protect the public (consumer protection)</a:t>
            </a:r>
          </a:p>
          <a:p>
            <a:pPr lvl="2"/>
            <a:r>
              <a:rPr lang="en-US" dirty="0"/>
              <a:t>Regulate real estate brokers, broker associates, sales associates, brokerage firms, and real estate schools and instructors</a:t>
            </a:r>
          </a:p>
          <a:p>
            <a:pPr lvl="1"/>
            <a:r>
              <a:rPr lang="en-US" dirty="0"/>
              <a:t>Foster education of licensees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9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Composition and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 </a:t>
            </a:r>
            <a:r>
              <a:rPr lang="en-US" i="1" dirty="0"/>
              <a:t>professional</a:t>
            </a:r>
            <a:r>
              <a:rPr lang="en-US" dirty="0"/>
              <a:t> (licensed) members:</a:t>
            </a:r>
          </a:p>
          <a:p>
            <a:pPr lvl="1"/>
            <a:r>
              <a:rPr lang="en-US" dirty="0"/>
              <a:t>Four must have held active licenses for five years</a:t>
            </a:r>
          </a:p>
          <a:p>
            <a:pPr lvl="1"/>
            <a:r>
              <a:rPr lang="en-US" dirty="0"/>
              <a:t>One must be a licensed broker or sales associate who has been active two years</a:t>
            </a:r>
          </a:p>
          <a:p>
            <a:r>
              <a:rPr lang="en-US" dirty="0"/>
              <a:t>Two </a:t>
            </a:r>
            <a:r>
              <a:rPr lang="en-US" i="1" dirty="0"/>
              <a:t>consumer</a:t>
            </a:r>
            <a:r>
              <a:rPr lang="en-US" dirty="0"/>
              <a:t> members never licensed</a:t>
            </a:r>
          </a:p>
          <a:p>
            <a:r>
              <a:rPr lang="en-US" dirty="0"/>
              <a:t>Members are exempt from civil liability</a:t>
            </a:r>
          </a:p>
          <a:p>
            <a:r>
              <a:rPr lang="en-US" dirty="0"/>
              <a:t>One must be 60 years of age or 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7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Commissioners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Appointed to four-year terms by governor </a:t>
            </a:r>
          </a:p>
          <a:p>
            <a:pPr lvl="1"/>
            <a:r>
              <a:rPr lang="en-US" dirty="0"/>
              <a:t>Confirmed by Florida Senate</a:t>
            </a:r>
          </a:p>
          <a:p>
            <a:pPr lvl="1"/>
            <a:r>
              <a:rPr lang="en-US" dirty="0"/>
              <a:t>No more than two consecutive terms</a:t>
            </a:r>
          </a:p>
          <a:p>
            <a:pPr lvl="1"/>
            <a:r>
              <a:rPr lang="en-US" dirty="0"/>
              <a:t>Accountable to the governor</a:t>
            </a:r>
          </a:p>
          <a:p>
            <a:r>
              <a:rPr lang="en-US" dirty="0"/>
              <a:t>No salary to serve</a:t>
            </a:r>
          </a:p>
          <a:p>
            <a:pPr lvl="1"/>
            <a:r>
              <a:rPr lang="en-US" dirty="0"/>
              <a:t>$50 per day for each day on official business</a:t>
            </a:r>
          </a:p>
          <a:p>
            <a:pPr lvl="1"/>
            <a:r>
              <a:rPr lang="en-US" dirty="0"/>
              <a:t>Official expenses reimbursed</a:t>
            </a:r>
          </a:p>
          <a:p>
            <a:r>
              <a:rPr lang="en-US" dirty="0"/>
              <a:t>Monthly meetings</a:t>
            </a:r>
          </a:p>
        </p:txBody>
      </p:sp>
    </p:spTree>
    <p:extLst>
      <p:ext uri="{BB962C8B-B14F-4D97-AF65-F5344CB8AC3E}">
        <p14:creationId xmlns:p14="http://schemas.microsoft.com/office/powerpoint/2010/main" val="2758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Commission General Powers and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Executive Power</a:t>
            </a:r>
          </a:p>
          <a:p>
            <a:pPr lvl="1"/>
            <a:r>
              <a:rPr lang="en-US" dirty="0"/>
              <a:t>Regulate and enforce license law</a:t>
            </a:r>
          </a:p>
          <a:p>
            <a:pPr lvl="1"/>
            <a:r>
              <a:rPr lang="en-US" dirty="0"/>
              <a:t>Foster education</a:t>
            </a:r>
          </a:p>
          <a:p>
            <a:pPr lvl="1"/>
            <a:r>
              <a:rPr lang="en-US" dirty="0"/>
              <a:t>Adopt a seal (prima facie evidence)</a:t>
            </a:r>
          </a:p>
          <a:p>
            <a:pPr lvl="1"/>
            <a:r>
              <a:rPr lang="en-US" dirty="0"/>
              <a:t>Establish fees</a:t>
            </a:r>
          </a:p>
        </p:txBody>
      </p:sp>
    </p:spTree>
    <p:extLst>
      <p:ext uri="{BB962C8B-B14F-4D97-AF65-F5344CB8AC3E}">
        <p14:creationId xmlns:p14="http://schemas.microsoft.com/office/powerpoint/2010/main" val="16127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Commission General Powers and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Quasi-legislative</a:t>
            </a:r>
          </a:p>
          <a:p>
            <a:pPr lvl="1"/>
            <a:r>
              <a:rPr lang="en-US" dirty="0"/>
              <a:t>Promulgate (adopt) rules and bylaws</a:t>
            </a:r>
          </a:p>
          <a:p>
            <a:pPr lvl="1"/>
            <a:r>
              <a:rPr lang="en-US" dirty="0"/>
              <a:t>Regulate professional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9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Commission General Powers and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Quasi-judicial</a:t>
            </a:r>
          </a:p>
          <a:p>
            <a:pPr lvl="1"/>
            <a:r>
              <a:rPr lang="en-US" dirty="0"/>
              <a:t>Grant or deny applications</a:t>
            </a:r>
          </a:p>
          <a:p>
            <a:pPr lvl="1"/>
            <a:r>
              <a:rPr lang="en-US" dirty="0"/>
              <a:t>Suspend or revoke licenses and issue administrative fines</a:t>
            </a:r>
          </a:p>
          <a:p>
            <a:pPr lvl="1"/>
            <a:r>
              <a:rPr lang="en-US" dirty="0"/>
              <a:t>Make determinations of violations</a:t>
            </a:r>
          </a:p>
          <a:p>
            <a:pPr lvl="1"/>
            <a:r>
              <a:rPr lang="en-US" dirty="0"/>
              <a:t>The FREC’s activities are limited to administrative matters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027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816</Words>
  <Application>Microsoft Office PowerPoint</Application>
  <PresentationFormat>On-screen Show (4:3)</PresentationFormat>
  <Paragraphs>126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1_Office Theme</vt:lpstr>
      <vt:lpstr>1_Internal Designs</vt:lpstr>
      <vt:lpstr>Florida Real Estate Principles, Practices &amp; Law 43rd Edition</vt:lpstr>
      <vt:lpstr>Department of Business and Professional Regulation (DBPR)</vt:lpstr>
      <vt:lpstr>Divisions Under DBPR</vt:lpstr>
      <vt:lpstr>Florida Real Estate Commission</vt:lpstr>
      <vt:lpstr>Composition and Qualifications</vt:lpstr>
      <vt:lpstr>Commissioners</vt:lpstr>
      <vt:lpstr>Commission General Powers and Duties</vt:lpstr>
      <vt:lpstr>Commission General Powers and Duties</vt:lpstr>
      <vt:lpstr>Commission General Powers and Duties</vt:lpstr>
      <vt:lpstr>License Renewal Periods</vt:lpstr>
      <vt:lpstr>Armed Forces Renewal Exemption</vt:lpstr>
      <vt:lpstr>Active vs. Inactive Status</vt:lpstr>
      <vt:lpstr>Involuntary Inactive License Reactivation Education</vt:lpstr>
      <vt:lpstr>Involuntary Inactive License</vt:lpstr>
      <vt:lpstr>Null and Void License</vt:lpstr>
      <vt:lpstr>Cease To Be In Force</vt:lpstr>
      <vt:lpstr>Current Mailing Address</vt:lpstr>
      <vt:lpstr>Nonresident Licensees</vt:lpstr>
      <vt:lpstr>Multiple Licenses</vt:lpstr>
      <vt:lpstr>Group License</vt:lpstr>
    </vt:vector>
  </TitlesOfParts>
  <Company>Kaplan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Real Estate Principles, Practices &amp; Law 40th Edition</dc:title>
  <dc:creator>HowardsWork</dc:creator>
  <cp:lastModifiedBy>Linda Crawford</cp:lastModifiedBy>
  <cp:revision>40</cp:revision>
  <dcterms:created xsi:type="dcterms:W3CDTF">2014-05-01T13:25:59Z</dcterms:created>
  <dcterms:modified xsi:type="dcterms:W3CDTF">2019-08-27T20:06:56Z</dcterms:modified>
</cp:coreProperties>
</file>