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7" r:id="rId2"/>
  </p:sldMasterIdLst>
  <p:notesMasterIdLst>
    <p:notesMasterId r:id="rId29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rawford" initials="L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8" autoAdjust="0"/>
    <p:restoredTop sz="94660"/>
  </p:normalViewPr>
  <p:slideViewPr>
    <p:cSldViewPr>
      <p:cViewPr varScale="1">
        <p:scale>
          <a:sx n="108" d="100"/>
          <a:sy n="108" d="100"/>
        </p:scale>
        <p:origin x="205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4C9-6216-440D-B8FD-49E0DA8B29FA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CFC0A-E269-4C7D-A0F3-DC1035E90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7765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364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81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12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30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9055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57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303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45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09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738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2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575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4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321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2019 Kaplan,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0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©2017 Kaplan, Inc.</a:t>
            </a:r>
          </a:p>
        </p:txBody>
      </p:sp>
    </p:spTree>
    <p:extLst>
      <p:ext uri="{BB962C8B-B14F-4D97-AF65-F5344CB8AC3E}">
        <p14:creationId xmlns:p14="http://schemas.microsoft.com/office/powerpoint/2010/main" val="252021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Florida Real Estate Principles, Practices &amp; Law 43rd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1: The Real Estate Business</a:t>
            </a:r>
          </a:p>
        </p:txBody>
      </p:sp>
    </p:spTree>
    <p:extLst>
      <p:ext uri="{BB962C8B-B14F-4D97-AF65-F5344CB8AC3E}">
        <p14:creationId xmlns:p14="http://schemas.microsoft.com/office/powerpoint/2010/main" val="240024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Local representative of property owner</a:t>
            </a:r>
          </a:p>
          <a:p>
            <a:r>
              <a:rPr lang="en-US" altLang="en-US" dirty="0"/>
              <a:t>Manager’s goal is to protect the owner’s investment and maximize the owner’s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06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Rental Agent vs. Property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Rental agents find a tenant and collect a fee</a:t>
            </a:r>
          </a:p>
          <a:p>
            <a:r>
              <a:rPr lang="en-US" altLang="en-US" dirty="0"/>
              <a:t>Property managers continue to manage the property once a tenant is secured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80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property management due to absentee owners</a:t>
            </a:r>
          </a:p>
          <a:p>
            <a:r>
              <a:rPr lang="en-US" dirty="0"/>
              <a:t>Property managers are compensated different ways</a:t>
            </a:r>
          </a:p>
          <a:p>
            <a:pPr lvl="1"/>
            <a:r>
              <a:rPr lang="en-US" dirty="0"/>
              <a:t>The manager’s compensation is detailed in the management agreement</a:t>
            </a:r>
          </a:p>
          <a:p>
            <a:pPr lvl="1"/>
            <a:r>
              <a:rPr lang="en-US" dirty="0"/>
              <a:t>A manager who is paid a commission or on a transactional basis must be licensed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Community Association Manager (CAM)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CAM license required for salaried manager of association with more than 10 units or an annual budget in excess of $100,000</a:t>
            </a:r>
          </a:p>
          <a:p>
            <a:r>
              <a:rPr lang="en-US" dirty="0"/>
              <a:t>Applies to</a:t>
            </a:r>
          </a:p>
          <a:p>
            <a:pPr lvl="1"/>
            <a:r>
              <a:rPr lang="en-US" dirty="0"/>
              <a:t>Mobile home associations</a:t>
            </a:r>
          </a:p>
          <a:p>
            <a:pPr lvl="1"/>
            <a:r>
              <a:rPr lang="en-US" dirty="0"/>
              <a:t>Homeowner associations</a:t>
            </a:r>
          </a:p>
          <a:p>
            <a:pPr lvl="1"/>
            <a:r>
              <a:rPr lang="en-US" dirty="0"/>
              <a:t>Condominium &amp; cooperative associations</a:t>
            </a:r>
          </a:p>
          <a:p>
            <a:pPr lvl="1"/>
            <a:r>
              <a:rPr lang="en-US" dirty="0"/>
              <a:t>Time-share associations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9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Appraisal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Developing and communicating an opinion of a property’s value</a:t>
            </a:r>
          </a:p>
          <a:p>
            <a:r>
              <a:rPr lang="en-US" dirty="0"/>
              <a:t>Appraisals requested for many reasons</a:t>
            </a:r>
          </a:p>
          <a:p>
            <a:pPr lvl="1"/>
            <a:r>
              <a:rPr lang="en-US" dirty="0"/>
              <a:t>Mortgage loan</a:t>
            </a:r>
          </a:p>
          <a:p>
            <a:pPr lvl="1"/>
            <a:r>
              <a:rPr lang="en-US" dirty="0"/>
              <a:t>Property tax assessment</a:t>
            </a:r>
          </a:p>
          <a:p>
            <a:pPr lvl="1"/>
            <a:r>
              <a:rPr lang="en-US" dirty="0"/>
              <a:t>Investment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04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Appraisals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Florida Real Estate Appraisal Board (FREAB) regulates certified and licensed appraisers</a:t>
            </a:r>
          </a:p>
          <a:p>
            <a:r>
              <a:rPr lang="en-US" dirty="0"/>
              <a:t>Only certified or licensed appraisers can complete an appraisal for a federally-related transaction (explained in detail in Unit 16)</a:t>
            </a:r>
          </a:p>
          <a:p>
            <a:r>
              <a:rPr lang="en-US" dirty="0"/>
              <a:t>Appraisers charge a fee based on time and difficulty of work</a:t>
            </a:r>
          </a:p>
          <a:p>
            <a:pPr lvl="1"/>
            <a:r>
              <a:rPr lang="en-US" dirty="0"/>
              <a:t>Unethical to charge a fee based on appraised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02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Valuation and Real Estate Licensees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Licensees may appraise real property for compensation (with certain exceptions)</a:t>
            </a:r>
          </a:p>
          <a:p>
            <a:r>
              <a:rPr lang="en-US" altLang="en-US" dirty="0"/>
              <a:t>Cannot represent themselves as certified or licensed appraiser</a:t>
            </a:r>
          </a:p>
          <a:p>
            <a:r>
              <a:rPr lang="en-US" altLang="en-US" dirty="0"/>
              <a:t>Licensees who perform appraisals must follow the </a:t>
            </a:r>
            <a:r>
              <a:rPr lang="en-US" altLang="en-US" i="1" dirty="0"/>
              <a:t>Uniform Standards of Professional Appraisal Practice (USPAP)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06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Comparative Market Analysis (CMA)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Marketing tool prepared for a potential buyer or seller</a:t>
            </a:r>
          </a:p>
          <a:p>
            <a:r>
              <a:rPr lang="en-US" dirty="0"/>
              <a:t>Analyze recent sales of similar properties, properties currently offered for sale, and recently expired listings</a:t>
            </a:r>
          </a:p>
          <a:p>
            <a:r>
              <a:rPr lang="en-US" dirty="0"/>
              <a:t>May not be referred to or be represented as an appraisal</a:t>
            </a:r>
          </a:p>
          <a:p>
            <a:r>
              <a:rPr lang="en-US" dirty="0"/>
              <a:t>Does not have to comply with </a:t>
            </a:r>
            <a:r>
              <a:rPr lang="en-US" i="1" dirty="0"/>
              <a:t>USPAP</a:t>
            </a:r>
          </a:p>
          <a:p>
            <a:r>
              <a:rPr lang="en-US" dirty="0"/>
              <a:t>A fee may be charged</a:t>
            </a:r>
          </a:p>
          <a:p>
            <a:r>
              <a:rPr lang="en-US" dirty="0"/>
              <a:t>Sales associate’s compensation must be paid to employing broker</a:t>
            </a:r>
          </a:p>
        </p:txBody>
      </p:sp>
    </p:spTree>
    <p:extLst>
      <p:ext uri="{BB962C8B-B14F-4D97-AF65-F5344CB8AC3E}">
        <p14:creationId xmlns:p14="http://schemas.microsoft.com/office/powerpoint/2010/main" val="3407420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Broker’s Price Opinion (BPO)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Broker's written opinion of the value of real property often requested by lender for distressed property sales or by relocation company</a:t>
            </a:r>
          </a:p>
          <a:p>
            <a:r>
              <a:rPr lang="en-US" dirty="0"/>
              <a:t>May not be referred to or be represented as an appraisal</a:t>
            </a:r>
          </a:p>
          <a:p>
            <a:r>
              <a:rPr lang="en-US" dirty="0"/>
              <a:t>BPO’s do not have to comply with USPAP</a:t>
            </a:r>
          </a:p>
          <a:p>
            <a:r>
              <a:rPr lang="en-US" dirty="0"/>
              <a:t>Sales associates may complete a BPO for compensation</a:t>
            </a:r>
          </a:p>
          <a:p>
            <a:pPr lvl="1"/>
            <a:r>
              <a:rPr lang="en-US" dirty="0"/>
              <a:t>Sales associate must be supervised by broker</a:t>
            </a:r>
          </a:p>
          <a:p>
            <a:pPr lvl="1"/>
            <a:r>
              <a:rPr lang="en-US" dirty="0"/>
              <a:t>Compensation must be paid to broker</a:t>
            </a:r>
          </a:p>
          <a:p>
            <a:pPr lvl="2"/>
            <a:r>
              <a:rPr lang="en-US" dirty="0"/>
              <a:t>Broker compensates the sales associate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22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Financing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Providing funds for real estate transactions</a:t>
            </a:r>
          </a:p>
          <a:p>
            <a:r>
              <a:rPr lang="en-US" dirty="0"/>
              <a:t>Mortgage loan originator (MLO) license required</a:t>
            </a:r>
          </a:p>
          <a:p>
            <a:pPr lvl="1"/>
            <a:r>
              <a:rPr lang="en-US" dirty="0"/>
              <a:t>MLO license required for being paid a referral fee for a loan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0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Real Estate Licensees Possess Expert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Knowledge of property transfer</a:t>
            </a:r>
          </a:p>
          <a:p>
            <a:pPr>
              <a:defRPr/>
            </a:pPr>
            <a:r>
              <a:rPr lang="en-US" dirty="0"/>
              <a:t>Knowledge of market conditions</a:t>
            </a:r>
          </a:p>
          <a:p>
            <a:pPr>
              <a:defRPr/>
            </a:pPr>
            <a:r>
              <a:rPr lang="en-US" dirty="0"/>
              <a:t>Knowledge of how to market real estate and businesses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6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Counselors</a:t>
            </a:r>
          </a:p>
          <a:p>
            <a:pPr lvl="1"/>
            <a:r>
              <a:rPr lang="en-US" dirty="0"/>
              <a:t>Analyze existing or potential problems and provide advice</a:t>
            </a:r>
          </a:p>
          <a:p>
            <a:pPr lvl="1"/>
            <a:r>
              <a:rPr lang="en-US" dirty="0"/>
              <a:t>Needed to advise developers, investors, and others</a:t>
            </a:r>
          </a:p>
        </p:txBody>
      </p:sp>
    </p:spTree>
    <p:extLst>
      <p:ext uri="{BB962C8B-B14F-4D97-AF65-F5344CB8AC3E}">
        <p14:creationId xmlns:p14="http://schemas.microsoft.com/office/powerpoint/2010/main" val="4223596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Development and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general phases	</a:t>
            </a:r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Land acquisition</a:t>
            </a:r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Subdividing and development</a:t>
            </a:r>
          </a:p>
          <a:p>
            <a:pPr marL="1196975" lvl="1"/>
            <a:r>
              <a:rPr lang="en-US" dirty="0"/>
              <a:t>Subdividing: converting the land into smaller parcels</a:t>
            </a:r>
          </a:p>
          <a:p>
            <a:pPr marL="1196975" lvl="1"/>
            <a:r>
              <a:rPr lang="en-US" dirty="0"/>
              <a:t>Development: improving the land so it can be used</a:t>
            </a:r>
          </a:p>
          <a:p>
            <a:pPr marL="914400" indent="-457200">
              <a:buFont typeface="+mj-lt"/>
              <a:buAutoNum type="arabicPeriod"/>
            </a:pPr>
            <a:r>
              <a:rPr lang="en-US" dirty="0"/>
              <a:t>Recording the plat map		</a:t>
            </a:r>
          </a:p>
        </p:txBody>
      </p:sp>
    </p:spTree>
    <p:extLst>
      <p:ext uri="{BB962C8B-B14F-4D97-AF65-F5344CB8AC3E}">
        <p14:creationId xmlns:p14="http://schemas.microsoft.com/office/powerpoint/2010/main" val="1859865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Plat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 submit a plat map to local planning commission</a:t>
            </a:r>
          </a:p>
          <a:p>
            <a:r>
              <a:rPr lang="en-US" dirty="0"/>
              <a:t>Engineer’s plan for land use superimposed on a map of the land to be developed</a:t>
            </a:r>
          </a:p>
          <a:p>
            <a:r>
              <a:rPr lang="en-US" dirty="0"/>
              <a:t>Recorded in county public records</a:t>
            </a:r>
          </a:p>
        </p:txBody>
      </p:sp>
    </p:spTree>
    <p:extLst>
      <p:ext uri="{BB962C8B-B14F-4D97-AF65-F5344CB8AC3E}">
        <p14:creationId xmlns:p14="http://schemas.microsoft.com/office/powerpoint/2010/main" val="2392734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Gift of land by an owner to a governmental body for public use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714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Residential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Speculative (spec) homes (no presale)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Custom (under contract for buyer)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Tract homes (model homes)</a:t>
            </a:r>
          </a:p>
        </p:txBody>
      </p:sp>
    </p:spTree>
    <p:extLst>
      <p:ext uri="{BB962C8B-B14F-4D97-AF65-F5344CB8AC3E}">
        <p14:creationId xmlns:p14="http://schemas.microsoft.com/office/powerpoint/2010/main" val="1317347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Role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Local government</a:t>
            </a:r>
          </a:p>
          <a:p>
            <a:pPr lvl="1"/>
            <a:r>
              <a:rPr lang="en-US" dirty="0"/>
              <a:t>Property taxes, occupational licensing, building permits, building moratoriums, and zoning</a:t>
            </a:r>
          </a:p>
          <a:p>
            <a:r>
              <a:rPr lang="en-US" dirty="0"/>
              <a:t>State government</a:t>
            </a:r>
          </a:p>
          <a:p>
            <a:pPr lvl="1"/>
            <a:r>
              <a:rPr lang="en-US" dirty="0"/>
              <a:t>Coastal management, documentary and intangible tax</a:t>
            </a:r>
          </a:p>
          <a:p>
            <a:r>
              <a:rPr lang="en-US" dirty="0"/>
              <a:t>Federal government</a:t>
            </a:r>
          </a:p>
          <a:p>
            <a:pPr lvl="1"/>
            <a:r>
              <a:rPr lang="en-US" dirty="0"/>
              <a:t>Fiscal and monetary policy, and government agencies such as HUD, FHA, VA, EPA, and IRS</a:t>
            </a:r>
          </a:p>
        </p:txBody>
      </p:sp>
    </p:spTree>
    <p:extLst>
      <p:ext uri="{BB962C8B-B14F-4D97-AF65-F5344CB8AC3E}">
        <p14:creationId xmlns:p14="http://schemas.microsoft.com/office/powerpoint/2010/main" val="4087409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Professional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Membership is voluntary</a:t>
            </a:r>
          </a:p>
          <a:p>
            <a:r>
              <a:rPr lang="en-US" dirty="0"/>
              <a:t>Not all real estate licensees are REALTORS®</a:t>
            </a:r>
          </a:p>
          <a:p>
            <a:r>
              <a:rPr lang="en-US" dirty="0"/>
              <a:t>Real estate licensees are licensed by the DBPR</a:t>
            </a:r>
          </a:p>
          <a:p>
            <a:r>
              <a:rPr lang="en-US" dirty="0"/>
              <a:t>REALTOR® is a real estate licensee who is a member of the NAR</a:t>
            </a:r>
          </a:p>
          <a:p>
            <a:r>
              <a:rPr lang="en-US" dirty="0"/>
              <a:t>Multiple listing service (MLS)</a:t>
            </a:r>
          </a:p>
          <a:p>
            <a:pPr lvl="1"/>
            <a:r>
              <a:rPr lang="en-US" dirty="0"/>
              <a:t>Cooperative service between brokers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1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Real Estate Brokerage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business of bringing together buyers and sellers, owners and renters, and completing real estate transactions</a:t>
            </a:r>
          </a:p>
        </p:txBody>
      </p:sp>
    </p:spTree>
    <p:extLst>
      <p:ext uri="{BB962C8B-B14F-4D97-AF65-F5344CB8AC3E}">
        <p14:creationId xmlns:p14="http://schemas.microsoft.com/office/powerpoint/2010/main" val="55632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Sales and Leasing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major sales specialties</a:t>
            </a:r>
          </a:p>
          <a:p>
            <a:pPr lvl="1"/>
            <a:r>
              <a:rPr lang="en-US" dirty="0"/>
              <a:t>Residential</a:t>
            </a:r>
          </a:p>
          <a:p>
            <a:pPr lvl="1"/>
            <a:r>
              <a:rPr lang="en-US" dirty="0"/>
              <a:t>Commercial</a:t>
            </a:r>
          </a:p>
          <a:p>
            <a:pPr lvl="1"/>
            <a:r>
              <a:rPr lang="en-US" dirty="0"/>
              <a:t>Industrial</a:t>
            </a:r>
          </a:p>
          <a:p>
            <a:pPr lvl="1"/>
            <a:r>
              <a:rPr lang="en-US" dirty="0"/>
              <a:t>Agricultural</a:t>
            </a:r>
          </a:p>
          <a:p>
            <a:pPr lvl="1"/>
            <a:r>
              <a:rPr lang="en-US" dirty="0"/>
              <a:t>Businesses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4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Licensees who engage in sale, purchase, or lease of businesses are called business brokers</a:t>
            </a:r>
          </a:p>
          <a:p>
            <a:pPr lvl="1"/>
            <a:r>
              <a:rPr lang="en-US" dirty="0"/>
              <a:t>Presumption in Florida law that businesses involve real property, therefore</a:t>
            </a:r>
          </a:p>
          <a:p>
            <a:pPr lvl="1"/>
            <a:r>
              <a:rPr lang="en-US" dirty="0"/>
              <a:t>Active current real estate license is required to sell or lease businesses</a:t>
            </a:r>
          </a:p>
        </p:txBody>
      </p:sp>
    </p:spTree>
    <p:extLst>
      <p:ext uri="{BB962C8B-B14F-4D97-AF65-F5344CB8AC3E}">
        <p14:creationId xmlns:p14="http://schemas.microsoft.com/office/powerpoint/2010/main" val="325771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Target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Involves locating potential customers</a:t>
            </a:r>
          </a:p>
          <a:p>
            <a:r>
              <a:rPr lang="en-US" dirty="0"/>
              <a:t>Many licensees specialize in a particular type of real estate</a:t>
            </a:r>
          </a:p>
          <a:p>
            <a:pPr lvl="1"/>
            <a:r>
              <a:rPr lang="en-US" dirty="0"/>
              <a:t>Maintain a database of potential clients for that type of real estate</a:t>
            </a:r>
          </a:p>
        </p:txBody>
      </p:sp>
    </p:spTree>
    <p:extLst>
      <p:ext uri="{BB962C8B-B14F-4D97-AF65-F5344CB8AC3E}">
        <p14:creationId xmlns:p14="http://schemas.microsoft.com/office/powerpoint/2010/main" val="168907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Farm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selected and limited area to which a licensee devotes special attention and study</a:t>
            </a:r>
          </a:p>
        </p:txBody>
      </p:sp>
    </p:spTree>
    <p:extLst>
      <p:ext uri="{BB962C8B-B14F-4D97-AF65-F5344CB8AC3E}">
        <p14:creationId xmlns:p14="http://schemas.microsoft.com/office/powerpoint/2010/main" val="3800188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 sales associate does for buyers or sellers after the transaction is concluded</a:t>
            </a:r>
          </a:p>
          <a:p>
            <a:r>
              <a:rPr lang="en-US" dirty="0"/>
              <a:t>Results in</a:t>
            </a:r>
          </a:p>
          <a:p>
            <a:pPr lvl="1"/>
            <a:r>
              <a:rPr lang="en-US" dirty="0"/>
              <a:t>Good reputation</a:t>
            </a:r>
          </a:p>
          <a:p>
            <a:pPr lvl="1"/>
            <a:r>
              <a:rPr lang="en-US" dirty="0"/>
              <a:t>Referrals</a:t>
            </a:r>
          </a:p>
          <a:p>
            <a:pPr lvl="1"/>
            <a:r>
              <a:rPr lang="en-US" dirty="0"/>
              <a:t>Word-of-mouth advertising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9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Property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service to maintain and manage property on behalf of owners</a:t>
            </a:r>
          </a:p>
          <a:p>
            <a:r>
              <a:rPr lang="en-US" dirty="0"/>
              <a:t>Involves leasing, managing, marketing, and maintenance of property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314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805</Words>
  <Application>Microsoft Office PowerPoint</Application>
  <PresentationFormat>On-screen Show (4:3)</PresentationFormat>
  <Paragraphs>124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1_Office Theme</vt:lpstr>
      <vt:lpstr>1_Internal Designs</vt:lpstr>
      <vt:lpstr>Florida Real Estate Principles, Practices &amp; Law 43rd Edition</vt:lpstr>
      <vt:lpstr>Real Estate Licensees Possess Expert Information</vt:lpstr>
      <vt:lpstr>Real Estate Brokerage</vt:lpstr>
      <vt:lpstr>Sales and Leasing</vt:lpstr>
      <vt:lpstr>Businesses</vt:lpstr>
      <vt:lpstr>Target Marketing</vt:lpstr>
      <vt:lpstr>Farm Area</vt:lpstr>
      <vt:lpstr>Follow-up</vt:lpstr>
      <vt:lpstr>Property Management</vt:lpstr>
      <vt:lpstr>Property Manager</vt:lpstr>
      <vt:lpstr>Rental Agent vs. Property Manager</vt:lpstr>
      <vt:lpstr>Property Management</vt:lpstr>
      <vt:lpstr>Community Association Manager (CAM)</vt:lpstr>
      <vt:lpstr>Appraisal</vt:lpstr>
      <vt:lpstr>Appraisals</vt:lpstr>
      <vt:lpstr>Valuation and Real Estate Licensees</vt:lpstr>
      <vt:lpstr>Comparative Market Analysis (CMA)</vt:lpstr>
      <vt:lpstr>Broker’s Price Opinion (BPO)</vt:lpstr>
      <vt:lpstr>Financing</vt:lpstr>
      <vt:lpstr>Counseling</vt:lpstr>
      <vt:lpstr>Development and Construction</vt:lpstr>
      <vt:lpstr>Plat Map</vt:lpstr>
      <vt:lpstr>Dedication</vt:lpstr>
      <vt:lpstr>Residential Construction</vt:lpstr>
      <vt:lpstr>The Role of Government</vt:lpstr>
      <vt:lpstr>Professional Organizations</vt:lpstr>
    </vt:vector>
  </TitlesOfParts>
  <Company>Kaplan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Real Estate Principles, Practices &amp; Law 40th Edition</dc:title>
  <dc:creator>HowardsWork</dc:creator>
  <cp:lastModifiedBy>Linda Crawford</cp:lastModifiedBy>
  <cp:revision>37</cp:revision>
  <dcterms:created xsi:type="dcterms:W3CDTF">2014-05-01T13:25:59Z</dcterms:created>
  <dcterms:modified xsi:type="dcterms:W3CDTF">2019-08-27T17:59:21Z</dcterms:modified>
</cp:coreProperties>
</file>